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3">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66268B8-A7BB-4B33-B49A-2000EFFE226C}" type="datetimeFigureOut">
              <a:rPr lang="fr-FR" smtClean="0"/>
              <a:t>27/01/2019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246829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6268B8-A7BB-4B33-B49A-2000EFFE226C}" type="datetimeFigureOut">
              <a:rPr lang="fr-FR" smtClean="0"/>
              <a:t>27/01/2019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2084162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6268B8-A7BB-4B33-B49A-2000EFFE226C}" type="datetimeFigureOut">
              <a:rPr lang="fr-FR" smtClean="0"/>
              <a:t>27/01/2019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310384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6268B8-A7BB-4B33-B49A-2000EFFE226C}" type="datetimeFigureOut">
              <a:rPr lang="fr-FR" smtClean="0"/>
              <a:t>27/01/2019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349759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66268B8-A7BB-4B33-B49A-2000EFFE226C}" type="datetimeFigureOut">
              <a:rPr lang="fr-FR" smtClean="0"/>
              <a:t>27/01/2019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412039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66268B8-A7BB-4B33-B49A-2000EFFE226C}" type="datetimeFigureOut">
              <a:rPr lang="fr-FR" smtClean="0"/>
              <a:t>27/01/2019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255821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66268B8-A7BB-4B33-B49A-2000EFFE226C}" type="datetimeFigureOut">
              <a:rPr lang="fr-FR" smtClean="0"/>
              <a:t>27/01/2019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222748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66268B8-A7BB-4B33-B49A-2000EFFE226C}" type="datetimeFigureOut">
              <a:rPr lang="fr-FR" smtClean="0"/>
              <a:t>27/01/2019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425619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6268B8-A7BB-4B33-B49A-2000EFFE226C}" type="datetimeFigureOut">
              <a:rPr lang="fr-FR" smtClean="0"/>
              <a:t>27/01/2019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12992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66268B8-A7BB-4B33-B49A-2000EFFE226C}" type="datetimeFigureOut">
              <a:rPr lang="fr-FR" smtClean="0"/>
              <a:t>27/01/2019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328983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66268B8-A7BB-4B33-B49A-2000EFFE226C}" type="datetimeFigureOut">
              <a:rPr lang="fr-FR" smtClean="0"/>
              <a:t>27/01/2019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E0E50-DA61-4DD8-87A7-3670439379DC}" type="slidenum">
              <a:rPr lang="fr-FR" smtClean="0"/>
              <a:t>‹N°›</a:t>
            </a:fld>
            <a:endParaRPr lang="fr-FR"/>
          </a:p>
        </p:txBody>
      </p:sp>
    </p:spTree>
    <p:extLst>
      <p:ext uri="{BB962C8B-B14F-4D97-AF65-F5344CB8AC3E}">
        <p14:creationId xmlns:p14="http://schemas.microsoft.com/office/powerpoint/2010/main" val="58329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268B8-A7BB-4B33-B49A-2000EFFE226C}" type="datetimeFigureOut">
              <a:rPr lang="fr-FR" smtClean="0"/>
              <a:t>27/01/2019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E0E50-DA61-4DD8-87A7-3670439379DC}" type="slidenum">
              <a:rPr lang="fr-FR" smtClean="0"/>
              <a:t>‹N°›</a:t>
            </a:fld>
            <a:endParaRPr lang="fr-FR"/>
          </a:p>
        </p:txBody>
      </p:sp>
    </p:spTree>
    <p:extLst>
      <p:ext uri="{BB962C8B-B14F-4D97-AF65-F5344CB8AC3E}">
        <p14:creationId xmlns:p14="http://schemas.microsoft.com/office/powerpoint/2010/main" val="631232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666835" y="0"/>
            <a:ext cx="42529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600" b="1" i="0" u="none" strike="noStrike" cap="none" normalizeH="0" baseline="0" dirty="0" smtClean="0">
                <a:ln>
                  <a:noFill/>
                </a:ln>
                <a:solidFill>
                  <a:srgbClr val="00B050"/>
                </a:solidFill>
                <a:effectLst/>
                <a:cs typeface="Arial" pitchFamily="34" charset="0"/>
              </a:rPr>
              <a:t>LE ROSAIRE DES PAPAS</a:t>
            </a:r>
            <a:endParaRPr kumimoji="0" lang="fr-FR" altLang="fr-FR" sz="1800" b="0" i="0" u="none" strike="noStrike" cap="none" normalizeH="0" baseline="0" dirty="0" smtClean="0">
              <a:ln>
                <a:noFill/>
              </a:ln>
              <a:solidFill>
                <a:schemeClr val="tx1"/>
              </a:solidFill>
              <a:effectLst/>
              <a:cs typeface="Arial" pitchFamily="34" charset="0"/>
            </a:endParaRPr>
          </a:p>
        </p:txBody>
      </p:sp>
      <p:sp>
        <p:nvSpPr>
          <p:cNvPr id="5" name="Text Box 3"/>
          <p:cNvSpPr txBox="1">
            <a:spLocks noChangeArrowheads="1"/>
          </p:cNvSpPr>
          <p:nvPr/>
        </p:nvSpPr>
        <p:spPr bwMode="auto">
          <a:xfrm>
            <a:off x="1513304" y="1651502"/>
            <a:ext cx="5688012"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cs typeface="Arial" pitchFamily="34" charset="0"/>
              </a:rPr>
              <a:t>Méditation des MYSTERES JOYEUX (Francis JAMMES)</a:t>
            </a:r>
            <a:endParaRPr kumimoji="0" lang="fr-FR" altLang="fr-FR" sz="1800" b="0" i="0" u="none" strike="noStrike" cap="none" normalizeH="0" baseline="0" dirty="0" smtClean="0">
              <a:ln>
                <a:noFill/>
              </a:ln>
              <a:solidFill>
                <a:schemeClr val="tx1"/>
              </a:solidFill>
              <a:effectLst/>
              <a:cs typeface="Arial" pitchFamily="34" charset="0"/>
            </a:endParaRPr>
          </a:p>
        </p:txBody>
      </p:sp>
      <p:sp>
        <p:nvSpPr>
          <p:cNvPr id="6" name="Text Box 4"/>
          <p:cNvSpPr txBox="1">
            <a:spLocks noChangeArrowheads="1"/>
          </p:cNvSpPr>
          <p:nvPr/>
        </p:nvSpPr>
        <p:spPr bwMode="auto">
          <a:xfrm>
            <a:off x="1666835" y="4152907"/>
            <a:ext cx="5983287" cy="402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cs typeface="Arial" pitchFamily="34" charset="0"/>
              </a:rPr>
              <a:t>Méditation des MYSTERES DOULOUREUX (Francis JAMMES)</a:t>
            </a:r>
            <a:endParaRPr kumimoji="0" lang="fr-FR" altLang="fr-FR" sz="1800" b="0" i="0" u="none" strike="noStrike" cap="none" normalizeH="0" baseline="0" dirty="0" smtClean="0">
              <a:ln>
                <a:noFill/>
              </a:ln>
              <a:solidFill>
                <a:schemeClr val="tx1"/>
              </a:solidFill>
              <a:effectLst/>
              <a:cs typeface="Arial" pitchFamily="34" charset="0"/>
            </a:endParaRPr>
          </a:p>
        </p:txBody>
      </p:sp>
      <p:sp>
        <p:nvSpPr>
          <p:cNvPr id="8" name="Text Box 6"/>
          <p:cNvSpPr txBox="1">
            <a:spLocks noChangeArrowheads="1"/>
          </p:cNvSpPr>
          <p:nvPr/>
        </p:nvSpPr>
        <p:spPr bwMode="auto">
          <a:xfrm>
            <a:off x="99529344" y="111054357"/>
            <a:ext cx="640238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cs typeface="Arial" pitchFamily="34" charset="0"/>
              </a:rPr>
              <a:t>Méditation des MYSTERES LUMINEUX (un papa pèlerin berrichon)</a:t>
            </a:r>
            <a:endParaRPr kumimoji="0" lang="fr-FR" altLang="fr-FR" sz="1800" b="0" i="0" u="none" strike="noStrike" cap="none" normalizeH="0" baseline="0" smtClean="0">
              <a:ln>
                <a:noFill/>
              </a:ln>
              <a:solidFill>
                <a:schemeClr val="tx1"/>
              </a:solidFill>
              <a:effectLst/>
              <a:cs typeface="Arial" pitchFamily="34" charset="0"/>
            </a:endParaRPr>
          </a:p>
        </p:txBody>
      </p:sp>
      <p:sp>
        <p:nvSpPr>
          <p:cNvPr id="9" name="Text Box 7"/>
          <p:cNvSpPr txBox="1">
            <a:spLocks noChangeArrowheads="1"/>
          </p:cNvSpPr>
          <p:nvPr/>
        </p:nvSpPr>
        <p:spPr bwMode="auto">
          <a:xfrm flipH="1">
            <a:off x="35496" y="1972078"/>
            <a:ext cx="1800200" cy="2044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altLang="fr-FR" sz="1000" b="1" dirty="0">
                <a:cs typeface="Arial" panose="020B0604020202020204" pitchFamily="34" charset="0"/>
              </a:rPr>
              <a:t>1) L’Annonciation de l’Ange Gabriel à la Vierge Marie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1" u="none" strike="noStrike" cap="none" normalizeH="0" baseline="0" dirty="0" smtClean="0">
                <a:ln>
                  <a:noFill/>
                </a:ln>
                <a:solidFill>
                  <a:srgbClr val="000000"/>
                </a:solidFill>
                <a:effectLst/>
                <a:cs typeface="Arial" pitchFamily="34" charset="0"/>
              </a:rPr>
              <a:t>Par l’arc en ciel, sur l’averse de roses blanches,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1" u="none" strike="noStrike" cap="none" normalizeH="0" baseline="0" dirty="0" smtClean="0">
                <a:ln>
                  <a:noFill/>
                </a:ln>
                <a:solidFill>
                  <a:srgbClr val="000000"/>
                </a:solidFill>
                <a:effectLst/>
                <a:cs typeface="Arial" pitchFamily="34" charset="0"/>
              </a:rPr>
              <a:t>Par le jeune frisson qui court de branche en branche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1" u="none" strike="noStrike" cap="none" normalizeH="0" baseline="0" dirty="0" smtClean="0">
                <a:ln>
                  <a:noFill/>
                </a:ln>
                <a:solidFill>
                  <a:srgbClr val="000000"/>
                </a:solidFill>
                <a:effectLst/>
                <a:cs typeface="Arial" pitchFamily="34" charset="0"/>
              </a:rPr>
              <a:t>Et qui a fait fleurir la tige de </a:t>
            </a:r>
            <a:r>
              <a:rPr kumimoji="0" lang="fr-FR" altLang="fr-FR" sz="1000" b="0" i="1" u="none" strike="noStrike" cap="none" normalizeH="0" baseline="0" dirty="0" err="1" smtClean="0">
                <a:ln>
                  <a:noFill/>
                </a:ln>
                <a:solidFill>
                  <a:srgbClr val="000000"/>
                </a:solidFill>
                <a:effectLst/>
                <a:cs typeface="Arial" pitchFamily="34" charset="0"/>
              </a:rPr>
              <a:t>Jessé</a:t>
            </a:r>
            <a:r>
              <a:rPr kumimoji="0" lang="fr-FR" altLang="fr-FR" sz="1000" b="0" i="1" u="none" strike="noStrike" cap="none" normalizeH="0" baseline="0" dirty="0" smtClean="0">
                <a:ln>
                  <a:noFill/>
                </a:ln>
                <a:solidFill>
                  <a:srgbClr val="000000"/>
                </a:solidFill>
                <a:effectLs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1" u="none" strike="noStrike" cap="none" normalizeH="0" baseline="0" dirty="0" smtClean="0">
                <a:ln>
                  <a:noFill/>
                </a:ln>
                <a:solidFill>
                  <a:srgbClr val="000000"/>
                </a:solidFill>
                <a:effectLst/>
                <a:cs typeface="Arial" pitchFamily="34" charset="0"/>
              </a:rPr>
              <a:t>Par les Annonciations riant dans les rosées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1" u="none" strike="noStrike" cap="none" normalizeH="0" baseline="0" dirty="0" smtClean="0">
                <a:ln>
                  <a:noFill/>
                </a:ln>
                <a:solidFill>
                  <a:srgbClr val="000000"/>
                </a:solidFill>
                <a:effectLst/>
                <a:cs typeface="Arial" pitchFamily="34" charset="0"/>
              </a:rPr>
              <a:t>Et par les cils baissés des graves fiancées: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cs typeface="Arial" pitchFamily="34" charset="0"/>
              </a:rPr>
              <a:t>Je vous salue Marie, ...</a:t>
            </a:r>
            <a:endParaRPr kumimoji="0" lang="fr-FR" altLang="fr-FR" sz="1000" b="0" i="0" u="none" strike="noStrike" cap="none" normalizeH="0" baseline="0" dirty="0" smtClean="0">
              <a:ln>
                <a:noFill/>
              </a:ln>
              <a:solidFill>
                <a:schemeClr val="tx1"/>
              </a:solidFill>
              <a:effectLst/>
              <a:cs typeface="Arial" pitchFamily="34" charset="0"/>
            </a:endParaRPr>
          </a:p>
        </p:txBody>
      </p:sp>
      <p:sp>
        <p:nvSpPr>
          <p:cNvPr id="10" name="Text Box 8"/>
          <p:cNvSpPr txBox="1">
            <a:spLocks noChangeArrowheads="1"/>
          </p:cNvSpPr>
          <p:nvPr/>
        </p:nvSpPr>
        <p:spPr bwMode="auto">
          <a:xfrm>
            <a:off x="20528" y="476672"/>
            <a:ext cx="5487576"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cs typeface="Arial" pitchFamily="34" charset="0"/>
              </a:rPr>
              <a:t>Tout le monde connait  LA PRIERE</a:t>
            </a:r>
            <a:r>
              <a:rPr kumimoji="0" lang="fr-FR" altLang="fr-FR" sz="1000" b="0" i="0" u="none" strike="noStrike" cap="none" normalizeH="0" dirty="0" smtClean="0">
                <a:ln>
                  <a:noFill/>
                </a:ln>
                <a:solidFill>
                  <a:srgbClr val="000000"/>
                </a:solidFill>
                <a:effectLst/>
                <a:cs typeface="Arial" pitchFamily="34" charset="0"/>
              </a:rPr>
              <a:t> </a:t>
            </a:r>
            <a:r>
              <a:rPr kumimoji="0" lang="fr-FR" altLang="fr-FR" sz="1000" b="0" i="0" u="none" strike="noStrike" cap="none" normalizeH="0" baseline="0" dirty="0" smtClean="0">
                <a:ln>
                  <a:noFill/>
                </a:ln>
                <a:solidFill>
                  <a:srgbClr val="000000"/>
                </a:solidFill>
                <a:effectLst/>
                <a:cs typeface="Arial" pitchFamily="34" charset="0"/>
              </a:rPr>
              <a:t>immortalisée par Georges BRASSENS  :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1" u="none" strike="noStrike" cap="none" normalizeH="0" baseline="0" dirty="0" smtClean="0">
                <a:ln>
                  <a:noFill/>
                </a:ln>
                <a:solidFill>
                  <a:srgbClr val="000000"/>
                </a:solidFill>
                <a:effectLst/>
                <a:cs typeface="Arial" pitchFamily="34" charset="0"/>
              </a:rPr>
              <a:t>Par le petit garçon, qui meurt près de sa mère,  Tandis que des enfants s’amusent au parterre,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cs typeface="Arial" pitchFamily="34" charset="0"/>
              </a:rPr>
              <a:t>Cette poésie de Francis JAMMES (celui qui écrivait prier « pour </a:t>
            </a:r>
            <a:r>
              <a:rPr lang="fr-FR" altLang="fr-FR" sz="1000" dirty="0" smtClean="0">
                <a:solidFill>
                  <a:srgbClr val="000000"/>
                </a:solidFill>
                <a:cs typeface="Arial" pitchFamily="34" charset="0"/>
              </a:rPr>
              <a:t>aller </a:t>
            </a:r>
            <a:r>
              <a:rPr kumimoji="0" lang="fr-FR" altLang="fr-FR" sz="1000" b="0" i="0" u="none" strike="noStrike" cap="none" normalizeH="0" baseline="0" dirty="0" smtClean="0">
                <a:ln>
                  <a:noFill/>
                </a:ln>
                <a:solidFill>
                  <a:srgbClr val="000000"/>
                </a:solidFill>
                <a:effectLst/>
                <a:cs typeface="Arial" pitchFamily="34" charset="0"/>
              </a:rPr>
              <a:t>au paradis avec les ânes») date du début du XXème siècle. Utilisée encore aujourd’hui par exemple sur les chemins  du pèlerinage des pères de famille du Berry, un de ces papas l’a complétée -sans prétention- pour le début du XXIème siècle.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000" b="0" i="1" u="none" strike="noStrike" cap="none" normalizeH="0" baseline="0" dirty="0" smtClean="0">
                <a:ln>
                  <a:noFill/>
                </a:ln>
                <a:solidFill>
                  <a:srgbClr val="00B050"/>
                </a:solidFill>
                <a:effectLst/>
                <a:cs typeface="Arial" pitchFamily="34" charset="0"/>
              </a:rPr>
              <a:t>Nous pouvons chantonner comme on veut ces couplets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000" b="0" i="1" u="none" strike="noStrike" cap="none" normalizeH="0" baseline="0" dirty="0" smtClean="0">
                <a:ln>
                  <a:noFill/>
                </a:ln>
                <a:solidFill>
                  <a:srgbClr val="00B050"/>
                </a:solidFill>
                <a:effectLst/>
                <a:cs typeface="Arial" pitchFamily="34" charset="0"/>
              </a:rPr>
              <a:t> voire nous en servir pour un bout</a:t>
            </a:r>
            <a:r>
              <a:rPr kumimoji="0" lang="fr-FR" altLang="fr-FR" sz="1000" b="0" i="1" u="none" strike="noStrike" cap="none" normalizeH="0" dirty="0" smtClean="0">
                <a:ln>
                  <a:noFill/>
                </a:ln>
                <a:solidFill>
                  <a:srgbClr val="00B050"/>
                </a:solidFill>
                <a:effectLst/>
                <a:cs typeface="Arial" pitchFamily="34" charset="0"/>
              </a:rPr>
              <a:t> </a:t>
            </a:r>
            <a:r>
              <a:rPr kumimoji="0" lang="fr-FR" altLang="fr-FR" sz="1000" b="0" i="1" u="none" strike="noStrike" cap="none" normalizeH="0" baseline="0" dirty="0" smtClean="0">
                <a:ln>
                  <a:noFill/>
                </a:ln>
                <a:solidFill>
                  <a:srgbClr val="00B050"/>
                </a:solidFill>
                <a:effectLst/>
                <a:cs typeface="Arial" pitchFamily="34" charset="0"/>
              </a:rPr>
              <a:t>de </a:t>
            </a:r>
            <a:r>
              <a:rPr kumimoji="0" lang="fr-FR" altLang="fr-FR" sz="1000" b="0" i="1" u="none" strike="noStrike" cap="none" normalizeH="0" baseline="0" dirty="0" err="1" smtClean="0">
                <a:ln>
                  <a:noFill/>
                </a:ln>
                <a:solidFill>
                  <a:srgbClr val="00B050"/>
                </a:solidFill>
                <a:effectLst/>
                <a:cs typeface="Arial" pitchFamily="34" charset="0"/>
              </a:rPr>
              <a:t>chap’let</a:t>
            </a:r>
            <a:r>
              <a:rPr kumimoji="0" lang="fr-FR" altLang="fr-FR" sz="1000" b="0" i="1" u="none" strike="noStrike" cap="none" normalizeH="0" baseline="0" dirty="0" smtClean="0">
                <a:ln>
                  <a:noFill/>
                </a:ln>
                <a:solidFill>
                  <a:srgbClr val="00B050"/>
                </a:solidFill>
                <a:effectLst/>
                <a:cs typeface="Arial" pitchFamily="34" charset="0"/>
              </a:rPr>
              <a:t> :</a:t>
            </a:r>
            <a:endParaRPr kumimoji="0" lang="fr-FR" altLang="fr-FR" sz="1800" b="0" i="1" u="none" strike="noStrike" cap="none" normalizeH="0" baseline="0" dirty="0" smtClean="0">
              <a:ln>
                <a:noFill/>
              </a:ln>
              <a:solidFill>
                <a:srgbClr val="00B050"/>
              </a:solidFill>
              <a:effectLst/>
              <a:cs typeface="Arial" pitchFamily="34" charset="0"/>
            </a:endParaRPr>
          </a:p>
        </p:txBody>
      </p:sp>
      <p:sp>
        <p:nvSpPr>
          <p:cNvPr id="20" name="ZoneTexte 19"/>
          <p:cNvSpPr txBox="1"/>
          <p:nvPr/>
        </p:nvSpPr>
        <p:spPr>
          <a:xfrm>
            <a:off x="1835696" y="1972078"/>
            <a:ext cx="1728192" cy="2246769"/>
          </a:xfrm>
          <a:prstGeom prst="rect">
            <a:avLst/>
          </a:prstGeom>
          <a:noFill/>
        </p:spPr>
        <p:txBody>
          <a:bodyPr wrap="square" rtlCol="0">
            <a:spAutoFit/>
          </a:bodyPr>
          <a:lstStyle/>
          <a:p>
            <a:r>
              <a:rPr lang="fr-FR" sz="1000" b="1" dirty="0">
                <a:cs typeface="Arial" panose="020B0604020202020204" pitchFamily="34" charset="0"/>
              </a:rPr>
              <a:t>2) </a:t>
            </a:r>
            <a:r>
              <a:rPr lang="fr-FR" sz="1000" b="1" dirty="0" smtClean="0">
                <a:cs typeface="Arial" panose="020B0604020202020204" pitchFamily="34" charset="0"/>
              </a:rPr>
              <a:t> La Visitation </a:t>
            </a:r>
            <a:r>
              <a:rPr lang="fr-FR" sz="1000" b="1" dirty="0">
                <a:cs typeface="Arial" panose="020B0604020202020204" pitchFamily="34" charset="0"/>
              </a:rPr>
              <a:t>de la Vierge Marie à sa cousine Élisabeth</a:t>
            </a:r>
          </a:p>
          <a:p>
            <a:r>
              <a:rPr lang="fr-FR" sz="1000" i="1" dirty="0" smtClean="0">
                <a:cs typeface="Arial" panose="020B0604020202020204" pitchFamily="34" charset="0"/>
              </a:rPr>
              <a:t>Par </a:t>
            </a:r>
            <a:r>
              <a:rPr lang="fr-FR" sz="1000" i="1" dirty="0">
                <a:cs typeface="Arial" panose="020B0604020202020204" pitchFamily="34" charset="0"/>
              </a:rPr>
              <a:t>l’</a:t>
            </a:r>
            <a:r>
              <a:rPr lang="fr-FR" sz="1000" i="1" dirty="0" err="1">
                <a:cs typeface="Arial" panose="020B0604020202020204" pitchFamily="34" charset="0"/>
              </a:rPr>
              <a:t>exaltati-on</a:t>
            </a:r>
            <a:r>
              <a:rPr lang="fr-FR" sz="1000" i="1" dirty="0">
                <a:cs typeface="Arial" panose="020B0604020202020204" pitchFamily="34" charset="0"/>
              </a:rPr>
              <a:t> de votre humilité,</a:t>
            </a:r>
            <a:endParaRPr lang="fr-FR" sz="1000" dirty="0">
              <a:cs typeface="Arial" panose="020B0604020202020204" pitchFamily="34" charset="0"/>
            </a:endParaRPr>
          </a:p>
          <a:p>
            <a:r>
              <a:rPr lang="fr-FR" sz="1000" i="1" dirty="0">
                <a:cs typeface="Arial" panose="020B0604020202020204" pitchFamily="34" charset="0"/>
              </a:rPr>
              <a:t>Et par la joie du cœur des humbles visités,</a:t>
            </a:r>
            <a:endParaRPr lang="fr-FR" sz="1000" dirty="0">
              <a:cs typeface="Arial" panose="020B0604020202020204" pitchFamily="34" charset="0"/>
            </a:endParaRPr>
          </a:p>
          <a:p>
            <a:r>
              <a:rPr lang="fr-FR" sz="1000" i="1" dirty="0">
                <a:cs typeface="Arial" panose="020B0604020202020204" pitchFamily="34" charset="0"/>
              </a:rPr>
              <a:t>Par le Magnificat qu’entonnent mille nids,</a:t>
            </a:r>
            <a:endParaRPr lang="fr-FR" sz="1000" dirty="0">
              <a:cs typeface="Arial" panose="020B0604020202020204" pitchFamily="34" charset="0"/>
            </a:endParaRPr>
          </a:p>
          <a:p>
            <a:r>
              <a:rPr lang="fr-FR" sz="1000" i="1" dirty="0">
                <a:cs typeface="Arial" panose="020B0604020202020204" pitchFamily="34" charset="0"/>
              </a:rPr>
              <a:t>Par les lys de vos bras joints vers le Saint-Esprit</a:t>
            </a:r>
            <a:endParaRPr lang="fr-FR" sz="1000" dirty="0">
              <a:cs typeface="Arial" panose="020B0604020202020204" pitchFamily="34" charset="0"/>
            </a:endParaRPr>
          </a:p>
          <a:p>
            <a:r>
              <a:rPr lang="fr-FR" sz="1000" i="1" dirty="0">
                <a:cs typeface="Arial" panose="020B0604020202020204" pitchFamily="34" charset="0"/>
              </a:rPr>
              <a:t>Et par Elisabeth, treille où frémit un fruit :</a:t>
            </a:r>
            <a:endParaRPr lang="fr-FR" sz="1000" dirty="0">
              <a:cs typeface="Arial" panose="020B0604020202020204" pitchFamily="34" charset="0"/>
            </a:endParaRPr>
          </a:p>
          <a:p>
            <a:r>
              <a:rPr lang="fr-FR" sz="1000" dirty="0">
                <a:cs typeface="Arial" panose="020B0604020202020204" pitchFamily="34" charset="0"/>
              </a:rPr>
              <a:t>Je vous salue Marie</a:t>
            </a:r>
            <a:r>
              <a:rPr lang="fr-FR" sz="1000" dirty="0" smtClean="0">
                <a:cs typeface="Arial" panose="020B0604020202020204" pitchFamily="34" charset="0"/>
              </a:rPr>
              <a:t>, …</a:t>
            </a:r>
            <a:endParaRPr lang="fr-FR" sz="1000" dirty="0">
              <a:cs typeface="Arial" panose="020B0604020202020204" pitchFamily="34" charset="0"/>
            </a:endParaRPr>
          </a:p>
          <a:p>
            <a:endParaRPr lang="fr-FR" sz="1000" dirty="0">
              <a:cs typeface="Arial" panose="020B0604020202020204" pitchFamily="34" charset="0"/>
            </a:endParaRPr>
          </a:p>
        </p:txBody>
      </p:sp>
      <p:sp>
        <p:nvSpPr>
          <p:cNvPr id="21" name="ZoneTexte 20"/>
          <p:cNvSpPr txBox="1"/>
          <p:nvPr/>
        </p:nvSpPr>
        <p:spPr>
          <a:xfrm>
            <a:off x="3491880" y="1972078"/>
            <a:ext cx="1728192" cy="2092881"/>
          </a:xfrm>
          <a:prstGeom prst="rect">
            <a:avLst/>
          </a:prstGeom>
          <a:noFill/>
        </p:spPr>
        <p:txBody>
          <a:bodyPr wrap="square" rtlCol="0">
            <a:spAutoFit/>
          </a:bodyPr>
          <a:lstStyle/>
          <a:p>
            <a:r>
              <a:rPr lang="fr-FR" sz="1000" b="1" dirty="0"/>
              <a:t>3) La naissance de Jésus dans la grotte de Bethléem</a:t>
            </a:r>
          </a:p>
          <a:p>
            <a:r>
              <a:rPr lang="fr-FR" sz="1000" i="1" dirty="0" smtClean="0"/>
              <a:t>Par </a:t>
            </a:r>
            <a:r>
              <a:rPr lang="fr-FR" sz="1000" i="1" dirty="0"/>
              <a:t>l’âne et par le bœuf, par l’ombre et par la paille,</a:t>
            </a:r>
            <a:endParaRPr lang="fr-FR" sz="1000" dirty="0"/>
          </a:p>
          <a:p>
            <a:r>
              <a:rPr lang="fr-FR" sz="1000" i="1" dirty="0"/>
              <a:t>Par la pauvresse à qui - l’on dit qu’elle s’en aille,</a:t>
            </a:r>
            <a:endParaRPr lang="fr-FR" sz="1000" dirty="0"/>
          </a:p>
          <a:p>
            <a:r>
              <a:rPr lang="fr-FR" sz="1000" i="1" dirty="0"/>
              <a:t>Par les nativités qui n’eurent sur leurs tombes</a:t>
            </a:r>
            <a:endParaRPr lang="fr-FR" sz="1000" dirty="0"/>
          </a:p>
          <a:p>
            <a:r>
              <a:rPr lang="fr-FR" sz="1000" i="1" dirty="0"/>
              <a:t>Que les bouquets de givre aux plumes de colombes</a:t>
            </a:r>
            <a:endParaRPr lang="fr-FR" sz="1000" dirty="0"/>
          </a:p>
          <a:p>
            <a:r>
              <a:rPr lang="fr-FR" sz="1000" i="1" dirty="0"/>
              <a:t>Par la vertu qui lutte et celle qui succombe :</a:t>
            </a:r>
            <a:endParaRPr lang="fr-FR" sz="1000" dirty="0"/>
          </a:p>
          <a:p>
            <a:r>
              <a:rPr lang="fr-FR" sz="1000" dirty="0"/>
              <a:t>Je vous salue </a:t>
            </a:r>
            <a:r>
              <a:rPr lang="fr-FR" sz="1000" dirty="0" smtClean="0"/>
              <a:t>Marie, …</a:t>
            </a:r>
            <a:endParaRPr lang="fr-FR" sz="1000" dirty="0"/>
          </a:p>
        </p:txBody>
      </p:sp>
      <p:sp>
        <p:nvSpPr>
          <p:cNvPr id="22" name="ZoneTexte 21"/>
          <p:cNvSpPr txBox="1"/>
          <p:nvPr/>
        </p:nvSpPr>
        <p:spPr>
          <a:xfrm>
            <a:off x="5233697" y="1950689"/>
            <a:ext cx="1967618" cy="2092881"/>
          </a:xfrm>
          <a:prstGeom prst="rect">
            <a:avLst/>
          </a:prstGeom>
          <a:noFill/>
        </p:spPr>
        <p:txBody>
          <a:bodyPr wrap="square" rtlCol="0">
            <a:spAutoFit/>
          </a:bodyPr>
          <a:lstStyle/>
          <a:p>
            <a:r>
              <a:rPr lang="fr-FR" sz="1000" b="1" dirty="0"/>
              <a:t>4) Jésus est présenté au temple par Marie et Joseph</a:t>
            </a:r>
          </a:p>
          <a:p>
            <a:r>
              <a:rPr lang="fr-FR" sz="1000" i="1" dirty="0" smtClean="0"/>
              <a:t>Par </a:t>
            </a:r>
            <a:r>
              <a:rPr lang="fr-FR" sz="1000" i="1" dirty="0"/>
              <a:t>votre modestie offrant des tourterelles,</a:t>
            </a:r>
            <a:endParaRPr lang="fr-FR" sz="1000" dirty="0"/>
          </a:p>
          <a:p>
            <a:r>
              <a:rPr lang="fr-FR" sz="1000" i="1" dirty="0"/>
              <a:t>Par le vieux </a:t>
            </a:r>
            <a:r>
              <a:rPr lang="fr-FR" sz="1000" i="1" dirty="0" err="1"/>
              <a:t>Syméon</a:t>
            </a:r>
            <a:r>
              <a:rPr lang="fr-FR" sz="1000" i="1" dirty="0"/>
              <a:t> pleurant devant l’autel,</a:t>
            </a:r>
            <a:endParaRPr lang="fr-FR" sz="1000" dirty="0"/>
          </a:p>
          <a:p>
            <a:r>
              <a:rPr lang="fr-FR" sz="1000" i="1" dirty="0"/>
              <a:t>Par la prophétesse Anne et par votre mère Anne,</a:t>
            </a:r>
            <a:endParaRPr lang="fr-FR" sz="1000" dirty="0"/>
          </a:p>
          <a:p>
            <a:r>
              <a:rPr lang="fr-FR" sz="1000" i="1" dirty="0"/>
              <a:t>Par l’obscur charpentier qui, courbé sur sa canne,</a:t>
            </a:r>
            <a:endParaRPr lang="fr-FR" sz="1000" dirty="0"/>
          </a:p>
          <a:p>
            <a:r>
              <a:rPr lang="fr-FR" sz="1000" i="1" dirty="0"/>
              <a:t>Suivait avec douceur les petits pas de l’âne :</a:t>
            </a:r>
            <a:endParaRPr lang="fr-FR" sz="1000" dirty="0"/>
          </a:p>
          <a:p>
            <a:r>
              <a:rPr lang="fr-FR" sz="1000" dirty="0"/>
              <a:t>Je vous salue Marie, </a:t>
            </a:r>
            <a:r>
              <a:rPr lang="fr-FR" sz="1000" dirty="0" smtClean="0"/>
              <a:t>…</a:t>
            </a:r>
            <a:endParaRPr lang="fr-FR" sz="1000" dirty="0"/>
          </a:p>
        </p:txBody>
      </p:sp>
      <p:sp>
        <p:nvSpPr>
          <p:cNvPr id="25" name="ZoneTexte 24"/>
          <p:cNvSpPr txBox="1"/>
          <p:nvPr/>
        </p:nvSpPr>
        <p:spPr>
          <a:xfrm>
            <a:off x="7133257" y="2024824"/>
            <a:ext cx="1944216" cy="1938992"/>
          </a:xfrm>
          <a:prstGeom prst="rect">
            <a:avLst/>
          </a:prstGeom>
          <a:noFill/>
        </p:spPr>
        <p:txBody>
          <a:bodyPr wrap="square" rtlCol="0">
            <a:spAutoFit/>
          </a:bodyPr>
          <a:lstStyle/>
          <a:p>
            <a:r>
              <a:rPr lang="fr-FR" sz="1000" b="1" dirty="0"/>
              <a:t>5) Jésus retrouvé dans le temple</a:t>
            </a:r>
          </a:p>
          <a:p>
            <a:r>
              <a:rPr lang="fr-FR" sz="1000" i="1" dirty="0" smtClean="0"/>
              <a:t>Par </a:t>
            </a:r>
            <a:r>
              <a:rPr lang="fr-FR" sz="1000" i="1" dirty="0"/>
              <a:t>la mère apprenant que son fils est guéri,</a:t>
            </a:r>
            <a:endParaRPr lang="fr-FR" sz="1000" dirty="0"/>
          </a:p>
          <a:p>
            <a:r>
              <a:rPr lang="fr-FR" sz="1000" i="1" dirty="0"/>
              <a:t>Par l'oiseau rappelant l'oiseau tombé du nid,</a:t>
            </a:r>
            <a:endParaRPr lang="fr-FR" sz="1000" dirty="0"/>
          </a:p>
          <a:p>
            <a:r>
              <a:rPr lang="fr-FR" sz="1000" i="1" dirty="0"/>
              <a:t>Par l'herbe qui a soif et recueille l'ondée,</a:t>
            </a:r>
            <a:endParaRPr lang="fr-FR" sz="1000" dirty="0"/>
          </a:p>
          <a:p>
            <a:r>
              <a:rPr lang="fr-FR" sz="1000" i="1" dirty="0"/>
              <a:t>Par le baiser perdu, par l'amour redonné,</a:t>
            </a:r>
            <a:endParaRPr lang="fr-FR" sz="1000" dirty="0"/>
          </a:p>
          <a:p>
            <a:r>
              <a:rPr lang="fr-FR" sz="1000" i="1" dirty="0"/>
              <a:t>Et par le mendiant retrouvant sa monnaie :</a:t>
            </a:r>
            <a:endParaRPr lang="fr-FR" sz="1000" dirty="0"/>
          </a:p>
          <a:p>
            <a:r>
              <a:rPr lang="fr-FR" sz="1000" dirty="0"/>
              <a:t>Je vous salue, Marie…</a:t>
            </a:r>
          </a:p>
        </p:txBody>
      </p:sp>
      <p:sp>
        <p:nvSpPr>
          <p:cNvPr id="30" name="ZoneTexte 29"/>
          <p:cNvSpPr txBox="1"/>
          <p:nvPr/>
        </p:nvSpPr>
        <p:spPr>
          <a:xfrm>
            <a:off x="85264" y="4544284"/>
            <a:ext cx="1574103" cy="2092881"/>
          </a:xfrm>
          <a:prstGeom prst="rect">
            <a:avLst/>
          </a:prstGeom>
          <a:noFill/>
        </p:spPr>
        <p:txBody>
          <a:bodyPr wrap="square" rtlCol="0">
            <a:spAutoFit/>
          </a:bodyPr>
          <a:lstStyle/>
          <a:p>
            <a:r>
              <a:rPr lang="fr-FR" sz="1000" b="1" dirty="0"/>
              <a:t>1) L’agonie de Jésus à Gethsémani</a:t>
            </a:r>
          </a:p>
          <a:p>
            <a:r>
              <a:rPr lang="fr-FR" sz="1000" i="1" dirty="0" smtClean="0"/>
              <a:t>Par </a:t>
            </a:r>
            <a:r>
              <a:rPr lang="fr-FR" sz="1000" i="1" dirty="0"/>
              <a:t>le petit garçon qui meurt près de sa mère</a:t>
            </a:r>
            <a:endParaRPr lang="fr-FR" sz="1000" dirty="0"/>
          </a:p>
          <a:p>
            <a:r>
              <a:rPr lang="fr-FR" sz="1000" i="1" dirty="0"/>
              <a:t>Tandis que des enfants s'amusent au parterre ;</a:t>
            </a:r>
            <a:endParaRPr lang="fr-FR" sz="1000" dirty="0"/>
          </a:p>
          <a:p>
            <a:r>
              <a:rPr lang="fr-FR" sz="1000" i="1" dirty="0"/>
              <a:t>Et par l'oiseau blessé qui ne sait pas comment</a:t>
            </a:r>
            <a:endParaRPr lang="fr-FR" sz="1000" dirty="0"/>
          </a:p>
          <a:p>
            <a:r>
              <a:rPr lang="fr-FR" sz="1000" i="1" dirty="0"/>
              <a:t>Son aile tout à coup s'ensanglante et descend ;</a:t>
            </a:r>
            <a:endParaRPr lang="fr-FR" sz="1000" dirty="0"/>
          </a:p>
          <a:p>
            <a:r>
              <a:rPr lang="fr-FR" sz="1000" i="1" dirty="0"/>
              <a:t>Par la soif et la faim et le délire ardent :</a:t>
            </a:r>
            <a:endParaRPr lang="fr-FR" sz="1000" dirty="0"/>
          </a:p>
          <a:p>
            <a:r>
              <a:rPr lang="fr-FR" sz="1000" dirty="0"/>
              <a:t>Je vous salue, </a:t>
            </a:r>
            <a:r>
              <a:rPr lang="fr-FR" sz="1000" dirty="0" smtClean="0"/>
              <a:t>Marie, …</a:t>
            </a:r>
            <a:endParaRPr lang="fr-FR" sz="1000" dirty="0"/>
          </a:p>
        </p:txBody>
      </p:sp>
      <p:sp>
        <p:nvSpPr>
          <p:cNvPr id="37" name="ZoneTexte 36"/>
          <p:cNvSpPr txBox="1"/>
          <p:nvPr/>
        </p:nvSpPr>
        <p:spPr>
          <a:xfrm>
            <a:off x="1666835" y="4591861"/>
            <a:ext cx="1629883" cy="1938992"/>
          </a:xfrm>
          <a:prstGeom prst="rect">
            <a:avLst/>
          </a:prstGeom>
          <a:noFill/>
        </p:spPr>
        <p:txBody>
          <a:bodyPr wrap="square" rtlCol="0">
            <a:spAutoFit/>
          </a:bodyPr>
          <a:lstStyle/>
          <a:p>
            <a:r>
              <a:rPr lang="fr-FR" sz="1000" b="1" dirty="0" smtClean="0"/>
              <a:t>2</a:t>
            </a:r>
            <a:r>
              <a:rPr lang="fr-FR" sz="1000" b="1" dirty="0"/>
              <a:t>) La flagellation de Jésus</a:t>
            </a:r>
          </a:p>
          <a:p>
            <a:r>
              <a:rPr lang="fr-FR" sz="1000" i="1" dirty="0" smtClean="0"/>
              <a:t>Par </a:t>
            </a:r>
            <a:r>
              <a:rPr lang="fr-FR" sz="1000" i="1" dirty="0"/>
              <a:t>les gosses battus par l'ivrogne qui rentre,</a:t>
            </a:r>
            <a:endParaRPr lang="fr-FR" sz="1000" dirty="0"/>
          </a:p>
          <a:p>
            <a:r>
              <a:rPr lang="fr-FR" sz="1000" i="1" dirty="0"/>
              <a:t>Par l'âne qui reçoit des coups de pied au ventre,</a:t>
            </a:r>
            <a:endParaRPr lang="fr-FR" sz="1000" dirty="0"/>
          </a:p>
          <a:p>
            <a:r>
              <a:rPr lang="fr-FR" sz="1000" i="1" dirty="0"/>
              <a:t>Et par l'humiliation de l'innocent châtié,</a:t>
            </a:r>
            <a:endParaRPr lang="fr-FR" sz="1000" dirty="0"/>
          </a:p>
          <a:p>
            <a:r>
              <a:rPr lang="fr-FR" sz="1000" i="1" dirty="0"/>
              <a:t>Par la vierge vendue qu'on a déshabillée,</a:t>
            </a:r>
            <a:endParaRPr lang="fr-FR" sz="1000" dirty="0"/>
          </a:p>
          <a:p>
            <a:r>
              <a:rPr lang="fr-FR" sz="1000" i="1" dirty="0"/>
              <a:t>Par le fils dont la mère a été insultée :</a:t>
            </a:r>
            <a:endParaRPr lang="fr-FR" sz="1000" dirty="0"/>
          </a:p>
          <a:p>
            <a:r>
              <a:rPr lang="fr-FR" sz="1000" dirty="0"/>
              <a:t>Je vous salue, Marie</a:t>
            </a:r>
            <a:r>
              <a:rPr lang="fr-FR" sz="1000" dirty="0" smtClean="0"/>
              <a:t>, …</a:t>
            </a:r>
            <a:endParaRPr lang="fr-FR" sz="1000" dirty="0"/>
          </a:p>
        </p:txBody>
      </p:sp>
      <p:sp>
        <p:nvSpPr>
          <p:cNvPr id="38" name="ZoneTexte 37"/>
          <p:cNvSpPr txBox="1"/>
          <p:nvPr/>
        </p:nvSpPr>
        <p:spPr>
          <a:xfrm>
            <a:off x="3543729" y="4607559"/>
            <a:ext cx="1689968" cy="2092881"/>
          </a:xfrm>
          <a:prstGeom prst="rect">
            <a:avLst/>
          </a:prstGeom>
          <a:noFill/>
        </p:spPr>
        <p:txBody>
          <a:bodyPr wrap="square" rtlCol="0">
            <a:spAutoFit/>
          </a:bodyPr>
          <a:lstStyle/>
          <a:p>
            <a:r>
              <a:rPr lang="fr-FR" sz="1000" dirty="0"/>
              <a:t> </a:t>
            </a:r>
            <a:r>
              <a:rPr lang="fr-FR" sz="1000" b="1" dirty="0" smtClean="0"/>
              <a:t>3</a:t>
            </a:r>
            <a:r>
              <a:rPr lang="fr-FR" sz="1000" b="1" dirty="0"/>
              <a:t>) Le couronnement d’épines</a:t>
            </a:r>
          </a:p>
          <a:p>
            <a:r>
              <a:rPr lang="fr-FR" sz="1000" i="1" dirty="0" smtClean="0"/>
              <a:t>Par </a:t>
            </a:r>
            <a:r>
              <a:rPr lang="fr-FR" sz="1000" i="1" dirty="0"/>
              <a:t>le mendiant qui n’eut  jamais d’autre couronne</a:t>
            </a:r>
            <a:endParaRPr lang="fr-FR" sz="1000" dirty="0"/>
          </a:p>
          <a:p>
            <a:r>
              <a:rPr lang="fr-FR" sz="1000" i="1" dirty="0"/>
              <a:t>Que le vol des frelons, amis des vergers jaunes,</a:t>
            </a:r>
            <a:endParaRPr lang="fr-FR" sz="1000" dirty="0"/>
          </a:p>
          <a:p>
            <a:r>
              <a:rPr lang="fr-FR" sz="1000" i="1" dirty="0"/>
              <a:t>Et d’autre sceptre qu’un  bâton contre les chiens ;</a:t>
            </a:r>
            <a:endParaRPr lang="fr-FR" sz="1000" dirty="0"/>
          </a:p>
          <a:p>
            <a:r>
              <a:rPr lang="fr-FR" sz="1000" i="1" dirty="0"/>
              <a:t>Par le poète dont  saigne le front qui est ceint</a:t>
            </a:r>
            <a:endParaRPr lang="fr-FR" sz="1000" dirty="0"/>
          </a:p>
          <a:p>
            <a:r>
              <a:rPr lang="fr-FR" sz="1000" i="1" dirty="0"/>
              <a:t>Des ronces des désirs que jamais il n’atteint :</a:t>
            </a:r>
            <a:endParaRPr lang="fr-FR" sz="1000" dirty="0"/>
          </a:p>
          <a:p>
            <a:r>
              <a:rPr lang="fr-FR" sz="1000" dirty="0"/>
              <a:t>Je vous salue Marie</a:t>
            </a:r>
            <a:r>
              <a:rPr lang="fr-FR" sz="1000" dirty="0" smtClean="0"/>
              <a:t>, …</a:t>
            </a:r>
            <a:endParaRPr lang="fr-FR" sz="1000" dirty="0"/>
          </a:p>
        </p:txBody>
      </p:sp>
      <p:sp>
        <p:nvSpPr>
          <p:cNvPr id="39" name="ZoneTexte 38"/>
          <p:cNvSpPr txBox="1"/>
          <p:nvPr/>
        </p:nvSpPr>
        <p:spPr>
          <a:xfrm>
            <a:off x="5332525" y="4621228"/>
            <a:ext cx="1868791" cy="1938992"/>
          </a:xfrm>
          <a:prstGeom prst="rect">
            <a:avLst/>
          </a:prstGeom>
          <a:noFill/>
        </p:spPr>
        <p:txBody>
          <a:bodyPr wrap="square" rtlCol="0">
            <a:spAutoFit/>
          </a:bodyPr>
          <a:lstStyle/>
          <a:p>
            <a:r>
              <a:rPr lang="fr-FR" sz="1000" dirty="0"/>
              <a:t> </a:t>
            </a:r>
            <a:r>
              <a:rPr lang="fr-FR" sz="1000" b="1" dirty="0" smtClean="0"/>
              <a:t>4</a:t>
            </a:r>
            <a:r>
              <a:rPr lang="fr-FR" sz="1000" b="1" dirty="0"/>
              <a:t>) Le portement de la Croix</a:t>
            </a:r>
          </a:p>
          <a:p>
            <a:r>
              <a:rPr lang="fr-FR" sz="1000" i="1" dirty="0" smtClean="0"/>
              <a:t>Par </a:t>
            </a:r>
            <a:r>
              <a:rPr lang="fr-FR" sz="1000" i="1" dirty="0"/>
              <a:t>la vieille qui, trébuchant sous trop de poids,</a:t>
            </a:r>
            <a:endParaRPr lang="fr-FR" sz="1000" dirty="0"/>
          </a:p>
          <a:p>
            <a:r>
              <a:rPr lang="fr-FR" sz="1000" i="1" dirty="0"/>
              <a:t>S'écrie: « Mon Dieu ! ». Par le  malheureux dont les bras</a:t>
            </a:r>
            <a:endParaRPr lang="fr-FR" sz="1000" dirty="0"/>
          </a:p>
          <a:p>
            <a:r>
              <a:rPr lang="fr-FR" sz="1000" i="1" dirty="0"/>
              <a:t>Ne purent s'appuyer sur un amour humain</a:t>
            </a:r>
            <a:endParaRPr lang="fr-FR" sz="1000" dirty="0"/>
          </a:p>
          <a:p>
            <a:r>
              <a:rPr lang="fr-FR" sz="1000" i="1" dirty="0"/>
              <a:t>Comme la Croix du Fils sur Simon de Cyrène ;</a:t>
            </a:r>
            <a:endParaRPr lang="fr-FR" sz="1000" dirty="0"/>
          </a:p>
          <a:p>
            <a:r>
              <a:rPr lang="fr-FR" sz="1000" i="1" dirty="0"/>
              <a:t>Par le cheval tombé sous le chariot qu'il traîne :</a:t>
            </a:r>
            <a:endParaRPr lang="fr-FR" sz="1000" dirty="0"/>
          </a:p>
          <a:p>
            <a:r>
              <a:rPr lang="fr-FR" sz="1000" dirty="0"/>
              <a:t>Je vous salue, </a:t>
            </a:r>
            <a:r>
              <a:rPr lang="fr-FR" sz="1000" dirty="0" smtClean="0"/>
              <a:t>Marie, …</a:t>
            </a:r>
            <a:endParaRPr lang="fr-FR" sz="1000" dirty="0"/>
          </a:p>
        </p:txBody>
      </p:sp>
      <p:sp>
        <p:nvSpPr>
          <p:cNvPr id="40" name="ZoneTexte 39"/>
          <p:cNvSpPr txBox="1"/>
          <p:nvPr/>
        </p:nvSpPr>
        <p:spPr>
          <a:xfrm>
            <a:off x="7275209" y="4628016"/>
            <a:ext cx="1868791" cy="2092881"/>
          </a:xfrm>
          <a:prstGeom prst="rect">
            <a:avLst/>
          </a:prstGeom>
          <a:noFill/>
        </p:spPr>
        <p:txBody>
          <a:bodyPr wrap="square" rtlCol="0">
            <a:spAutoFit/>
          </a:bodyPr>
          <a:lstStyle/>
          <a:p>
            <a:r>
              <a:rPr lang="fr-FR" sz="1000" dirty="0"/>
              <a:t> </a:t>
            </a:r>
            <a:r>
              <a:rPr lang="fr-FR" sz="1000" b="1" dirty="0" smtClean="0"/>
              <a:t>5</a:t>
            </a:r>
            <a:r>
              <a:rPr lang="fr-FR" sz="1000" b="1" dirty="0"/>
              <a:t>) Jésus est crucifié et meurt sur la Croix</a:t>
            </a:r>
          </a:p>
          <a:p>
            <a:r>
              <a:rPr lang="fr-FR" sz="1000" i="1" dirty="0" smtClean="0"/>
              <a:t>Par </a:t>
            </a:r>
            <a:r>
              <a:rPr lang="fr-FR" sz="1000" i="1" dirty="0"/>
              <a:t>les quatre horizons qui crucifient le Monde,</a:t>
            </a:r>
            <a:endParaRPr lang="fr-FR" sz="1000" dirty="0"/>
          </a:p>
          <a:p>
            <a:r>
              <a:rPr lang="fr-FR" sz="1000" i="1" dirty="0"/>
              <a:t>Par tous ceux dont la chair se déchire ou succombe,</a:t>
            </a:r>
            <a:endParaRPr lang="fr-FR" sz="1000" dirty="0"/>
          </a:p>
          <a:p>
            <a:r>
              <a:rPr lang="fr-FR" sz="1000" i="1" dirty="0"/>
              <a:t>Par ceux qui sont sans pieds, par ceux qui sont sans mains,</a:t>
            </a:r>
            <a:endParaRPr lang="fr-FR" sz="1000" dirty="0"/>
          </a:p>
          <a:p>
            <a:r>
              <a:rPr lang="fr-FR" sz="1000" i="1" dirty="0"/>
              <a:t>Par le malade que - l'on opère et qui geint</a:t>
            </a:r>
            <a:endParaRPr lang="fr-FR" sz="1000" dirty="0"/>
          </a:p>
          <a:p>
            <a:r>
              <a:rPr lang="fr-FR" sz="1000" i="1" dirty="0"/>
              <a:t>Et par le juste mis au rang des assassins :</a:t>
            </a:r>
            <a:endParaRPr lang="fr-FR" sz="1000" dirty="0"/>
          </a:p>
          <a:p>
            <a:r>
              <a:rPr lang="fr-FR" sz="1000" dirty="0"/>
              <a:t>Je vous salue, Marie</a:t>
            </a:r>
            <a:r>
              <a:rPr lang="fr-FR" sz="1000" dirty="0" smtClean="0"/>
              <a:t>, …</a:t>
            </a:r>
            <a:endParaRPr lang="fr-FR" sz="1000" dirty="0"/>
          </a:p>
        </p:txBody>
      </p:sp>
      <p:sp>
        <p:nvSpPr>
          <p:cNvPr id="2" name="ZoneTexte 1"/>
          <p:cNvSpPr txBox="1"/>
          <p:nvPr/>
        </p:nvSpPr>
        <p:spPr>
          <a:xfrm>
            <a:off x="25585" y="6654552"/>
            <a:ext cx="1596912" cy="230832"/>
          </a:xfrm>
          <a:prstGeom prst="rect">
            <a:avLst/>
          </a:prstGeom>
          <a:noFill/>
        </p:spPr>
        <p:txBody>
          <a:bodyPr wrap="none" rtlCol="0">
            <a:spAutoFit/>
          </a:bodyPr>
          <a:lstStyle/>
          <a:p>
            <a:r>
              <a:rPr lang="fr-FR" sz="900" dirty="0" err="1" smtClean="0"/>
              <a:t>PpfBerry</a:t>
            </a:r>
            <a:r>
              <a:rPr lang="fr-FR" sz="900" dirty="0" smtClean="0"/>
              <a:t> 2019 – méditation A </a:t>
            </a:r>
            <a:endParaRPr lang="fr-FR" sz="900" dirty="0"/>
          </a:p>
        </p:txBody>
      </p:sp>
      <p:sp>
        <p:nvSpPr>
          <p:cNvPr id="3" name="AutoShape 2" descr="Résultat de recherche d'images pour &quot;georges brassens la prièr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8" name="Picture 4" descr="Résultat de recherche d'images pour &quot;georges brassens la prière&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7597" y="461148"/>
            <a:ext cx="1811297" cy="1017409"/>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 descr="Résultat de recherche d'images pour &quot;francis jammes&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AutoShape 8" descr="Résultat de recherche d'images pour &quot;francis jammes&quo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4" name="Picture 10" descr="Image associé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1" y="78608"/>
            <a:ext cx="1238632" cy="189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527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9" descr="067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2440" y="2142821"/>
            <a:ext cx="580021" cy="116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5"/>
          <p:cNvSpPr txBox="1">
            <a:spLocks noChangeArrowheads="1"/>
          </p:cNvSpPr>
          <p:nvPr/>
        </p:nvSpPr>
        <p:spPr bwMode="auto">
          <a:xfrm>
            <a:off x="1259632" y="340271"/>
            <a:ext cx="640238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cs typeface="Arial" pitchFamily="34" charset="0"/>
              </a:rPr>
              <a:t>Méditation des MYSTERES GLORIEUX (un papa pèlerin berrichon)</a:t>
            </a:r>
            <a:endParaRPr kumimoji="0" lang="fr-FR" altLang="fr-FR" sz="1800" b="0" i="0" u="none" strike="noStrike" cap="none" normalizeH="0" baseline="0" dirty="0" smtClean="0">
              <a:ln>
                <a:noFill/>
              </a:ln>
              <a:solidFill>
                <a:schemeClr val="tx1"/>
              </a:solidFill>
              <a:effectLst/>
              <a:cs typeface="Arial" pitchFamily="34" charset="0"/>
            </a:endParaRPr>
          </a:p>
        </p:txBody>
      </p:sp>
      <p:sp>
        <p:nvSpPr>
          <p:cNvPr id="3" name="ZoneTexte 2"/>
          <p:cNvSpPr txBox="1"/>
          <p:nvPr/>
        </p:nvSpPr>
        <p:spPr>
          <a:xfrm>
            <a:off x="1" y="692696"/>
            <a:ext cx="1835695" cy="1938992"/>
          </a:xfrm>
          <a:prstGeom prst="rect">
            <a:avLst/>
          </a:prstGeom>
          <a:noFill/>
        </p:spPr>
        <p:txBody>
          <a:bodyPr wrap="square" rtlCol="0">
            <a:spAutoFit/>
          </a:bodyPr>
          <a:lstStyle/>
          <a:p>
            <a:r>
              <a:rPr lang="fr-FR" sz="1000" b="1" dirty="0"/>
              <a:t>1) La Résurrection de Jésus</a:t>
            </a:r>
          </a:p>
          <a:p>
            <a:r>
              <a:rPr lang="fr-FR" sz="1000" i="1" dirty="0" smtClean="0"/>
              <a:t>Par </a:t>
            </a:r>
            <a:r>
              <a:rPr lang="fr-FR" sz="1000" i="1" dirty="0"/>
              <a:t>le sac trop lourd qu’on peut enfin poser;</a:t>
            </a:r>
            <a:endParaRPr lang="fr-FR" sz="1000" dirty="0"/>
          </a:p>
          <a:p>
            <a:r>
              <a:rPr lang="fr-FR" sz="1000" i="1" dirty="0"/>
              <a:t>Par la joie retrouvée d’aller se confesser;</a:t>
            </a:r>
            <a:endParaRPr lang="fr-FR" sz="1000" dirty="0"/>
          </a:p>
          <a:p>
            <a:r>
              <a:rPr lang="fr-FR" sz="1000" i="1" dirty="0"/>
              <a:t>Par la flamme qui danse dans notre cheminée;</a:t>
            </a:r>
            <a:endParaRPr lang="fr-FR" sz="1000" dirty="0"/>
          </a:p>
          <a:p>
            <a:r>
              <a:rPr lang="fr-FR" sz="1000" i="1" dirty="0"/>
              <a:t>Par l’ami retrouvé qu’on avait oublié</a:t>
            </a:r>
            <a:endParaRPr lang="fr-FR" sz="1000" dirty="0"/>
          </a:p>
          <a:p>
            <a:r>
              <a:rPr lang="fr-FR" sz="1000" i="1" dirty="0"/>
              <a:t>Et qui n’a pas changé…</a:t>
            </a:r>
            <a:endParaRPr lang="fr-FR" sz="1000" dirty="0"/>
          </a:p>
          <a:p>
            <a:r>
              <a:rPr lang="fr-FR" sz="1000" i="1" dirty="0"/>
              <a:t>Enfin dans notre idée,</a:t>
            </a:r>
            <a:endParaRPr lang="fr-FR" sz="1000" dirty="0"/>
          </a:p>
          <a:p>
            <a:r>
              <a:rPr lang="fr-FR" sz="1000" dirty="0"/>
              <a:t>Je vous salue Marie, </a:t>
            </a:r>
            <a:r>
              <a:rPr lang="fr-FR" sz="1000" dirty="0" smtClean="0"/>
              <a:t>…</a:t>
            </a:r>
            <a:endParaRPr lang="fr-FR" sz="1000" dirty="0"/>
          </a:p>
        </p:txBody>
      </p:sp>
      <p:sp>
        <p:nvSpPr>
          <p:cNvPr id="4" name="ZoneTexte 3"/>
          <p:cNvSpPr txBox="1"/>
          <p:nvPr/>
        </p:nvSpPr>
        <p:spPr>
          <a:xfrm>
            <a:off x="1835696" y="673922"/>
            <a:ext cx="1872208" cy="2092881"/>
          </a:xfrm>
          <a:prstGeom prst="rect">
            <a:avLst/>
          </a:prstGeom>
          <a:noFill/>
        </p:spPr>
        <p:txBody>
          <a:bodyPr wrap="square" rtlCol="0">
            <a:spAutoFit/>
          </a:bodyPr>
          <a:lstStyle/>
          <a:p>
            <a:r>
              <a:rPr lang="fr-FR" sz="1000" b="1" dirty="0" smtClean="0"/>
              <a:t>2</a:t>
            </a:r>
            <a:r>
              <a:rPr lang="fr-FR" sz="1000" b="1" dirty="0"/>
              <a:t>) L’Ascension du Seigneur au ciel</a:t>
            </a:r>
          </a:p>
          <a:p>
            <a:r>
              <a:rPr lang="fr-FR" sz="1000" i="1" dirty="0" smtClean="0"/>
              <a:t>Par </a:t>
            </a:r>
            <a:r>
              <a:rPr lang="fr-FR" sz="1000" i="1" dirty="0"/>
              <a:t>le silence calme de la maison déserte</a:t>
            </a:r>
            <a:endParaRPr lang="fr-FR" sz="1000" dirty="0"/>
          </a:p>
          <a:p>
            <a:r>
              <a:rPr lang="fr-FR" sz="1000" i="1" dirty="0"/>
              <a:t>Quand le dernier enfant chez lui s’est envolé;</a:t>
            </a:r>
            <a:endParaRPr lang="fr-FR" sz="1000" dirty="0"/>
          </a:p>
          <a:p>
            <a:r>
              <a:rPr lang="fr-FR" sz="1000" i="1" dirty="0"/>
              <a:t>Par l’ado qui s’empare du manteau de son père</a:t>
            </a:r>
            <a:endParaRPr lang="fr-FR" sz="1000" dirty="0"/>
          </a:p>
          <a:p>
            <a:r>
              <a:rPr lang="fr-FR" sz="1000" i="1" dirty="0"/>
              <a:t>À qui son père déjà l’avait abandonné;</a:t>
            </a:r>
            <a:endParaRPr lang="fr-FR" sz="1000" dirty="0"/>
          </a:p>
          <a:p>
            <a:r>
              <a:rPr lang="fr-FR" sz="1000" i="1" dirty="0"/>
              <a:t>Par le film regardé tous ensemble en famille</a:t>
            </a:r>
            <a:endParaRPr lang="fr-FR" sz="1000" dirty="0"/>
          </a:p>
          <a:p>
            <a:r>
              <a:rPr lang="fr-FR" sz="1000" dirty="0"/>
              <a:t>Je vous salue Marie, </a:t>
            </a:r>
            <a:r>
              <a:rPr lang="fr-FR" sz="1000" dirty="0" smtClean="0"/>
              <a:t>…</a:t>
            </a:r>
            <a:endParaRPr lang="fr-FR" sz="1000" dirty="0"/>
          </a:p>
        </p:txBody>
      </p:sp>
      <p:sp>
        <p:nvSpPr>
          <p:cNvPr id="5" name="ZoneTexte 4"/>
          <p:cNvSpPr txBox="1"/>
          <p:nvPr/>
        </p:nvSpPr>
        <p:spPr>
          <a:xfrm>
            <a:off x="3710558" y="689356"/>
            <a:ext cx="1793875" cy="2092881"/>
          </a:xfrm>
          <a:prstGeom prst="rect">
            <a:avLst/>
          </a:prstGeom>
          <a:noFill/>
        </p:spPr>
        <p:txBody>
          <a:bodyPr wrap="square" rtlCol="0">
            <a:spAutoFit/>
          </a:bodyPr>
          <a:lstStyle/>
          <a:p>
            <a:r>
              <a:rPr lang="fr-FR" sz="1000" b="1" dirty="0" smtClean="0"/>
              <a:t>3</a:t>
            </a:r>
            <a:r>
              <a:rPr lang="fr-FR" sz="1000" b="1" dirty="0"/>
              <a:t>) La descente du Saint-Esprit au Cénacle</a:t>
            </a:r>
          </a:p>
          <a:p>
            <a:r>
              <a:rPr lang="fr-FR" sz="1000" i="1" dirty="0" smtClean="0"/>
              <a:t>Par </a:t>
            </a:r>
            <a:r>
              <a:rPr lang="fr-FR" sz="1000" i="1" dirty="0"/>
              <a:t>le jeune des </a:t>
            </a:r>
            <a:r>
              <a:rPr lang="fr-FR" sz="1000" i="1" dirty="0" err="1"/>
              <a:t>Besses</a:t>
            </a:r>
            <a:r>
              <a:rPr lang="fr-FR" sz="1000" i="1" dirty="0"/>
              <a:t>, priant pour son copain</a:t>
            </a:r>
            <a:endParaRPr lang="fr-FR" sz="1000" dirty="0"/>
          </a:p>
          <a:p>
            <a:r>
              <a:rPr lang="fr-FR" sz="1000" i="1" dirty="0"/>
              <a:t>Le chapelet en main, dans le même pétrin; </a:t>
            </a:r>
            <a:endParaRPr lang="fr-FR" sz="1000" dirty="0"/>
          </a:p>
          <a:p>
            <a:r>
              <a:rPr lang="fr-FR" sz="1000" i="1" dirty="0"/>
              <a:t>Par l’enfant qui soudain est mordu par un chien</a:t>
            </a:r>
            <a:endParaRPr lang="fr-FR" sz="1000" dirty="0"/>
          </a:p>
          <a:p>
            <a:r>
              <a:rPr lang="fr-FR" sz="1000" i="1" dirty="0"/>
              <a:t>Et plus tard apprendra à gérer ce tintouin;</a:t>
            </a:r>
            <a:endParaRPr lang="fr-FR" sz="1000" dirty="0"/>
          </a:p>
          <a:p>
            <a:r>
              <a:rPr lang="fr-FR" sz="1000" i="1" dirty="0"/>
              <a:t>Par la fille rêveuse qui se met à chanter,</a:t>
            </a:r>
            <a:r>
              <a:rPr lang="fr-FR" sz="1000" dirty="0"/>
              <a:t> </a:t>
            </a:r>
          </a:p>
          <a:p>
            <a:r>
              <a:rPr lang="fr-FR" sz="1000" dirty="0"/>
              <a:t>Je vous salue Marie, </a:t>
            </a:r>
            <a:r>
              <a:rPr lang="fr-FR" sz="1000" dirty="0" smtClean="0"/>
              <a:t>…</a:t>
            </a:r>
            <a:endParaRPr lang="fr-FR" sz="1000" dirty="0"/>
          </a:p>
        </p:txBody>
      </p:sp>
      <p:sp>
        <p:nvSpPr>
          <p:cNvPr id="6" name="ZoneTexte 5"/>
          <p:cNvSpPr txBox="1"/>
          <p:nvPr/>
        </p:nvSpPr>
        <p:spPr>
          <a:xfrm>
            <a:off x="5458423" y="700612"/>
            <a:ext cx="1656184" cy="2092881"/>
          </a:xfrm>
          <a:prstGeom prst="rect">
            <a:avLst/>
          </a:prstGeom>
          <a:noFill/>
        </p:spPr>
        <p:txBody>
          <a:bodyPr wrap="square" rtlCol="0">
            <a:spAutoFit/>
          </a:bodyPr>
          <a:lstStyle/>
          <a:p>
            <a:r>
              <a:rPr lang="fr-FR" sz="1000" b="1" dirty="0" smtClean="0"/>
              <a:t>4</a:t>
            </a:r>
            <a:r>
              <a:rPr lang="fr-FR" sz="1000" b="1" dirty="0"/>
              <a:t>) L’Assomption de Marie au Ciel</a:t>
            </a:r>
          </a:p>
          <a:p>
            <a:r>
              <a:rPr lang="fr-FR" sz="1000" i="1" dirty="0" smtClean="0"/>
              <a:t>Par </a:t>
            </a:r>
            <a:r>
              <a:rPr lang="fr-FR" sz="1000" i="1" dirty="0"/>
              <a:t>le marchand qui dit «ça vous suffira bien»</a:t>
            </a:r>
            <a:endParaRPr lang="fr-FR" sz="1000" dirty="0"/>
          </a:p>
          <a:p>
            <a:r>
              <a:rPr lang="fr-FR" sz="1000" i="1" dirty="0"/>
              <a:t>Contentant son client à son juste besoin;</a:t>
            </a:r>
            <a:endParaRPr lang="fr-FR" sz="1000" dirty="0"/>
          </a:p>
          <a:p>
            <a:r>
              <a:rPr lang="fr-FR" sz="1000" i="1" dirty="0"/>
              <a:t>Par le maire décidant ce qu’il pense être bien</a:t>
            </a:r>
            <a:endParaRPr lang="fr-FR" sz="1000" dirty="0"/>
          </a:p>
          <a:p>
            <a:r>
              <a:rPr lang="fr-FR" sz="1000" i="1" dirty="0"/>
              <a:t>Sans songer aussitôt à son prochain scrutin;</a:t>
            </a:r>
            <a:endParaRPr lang="fr-FR" sz="1000" dirty="0"/>
          </a:p>
          <a:p>
            <a:r>
              <a:rPr lang="fr-FR" sz="1000" i="1" dirty="0"/>
              <a:t>Le travailleur honnête, le banquier magnanime,</a:t>
            </a:r>
            <a:r>
              <a:rPr lang="fr-FR" sz="1000" dirty="0"/>
              <a:t> </a:t>
            </a:r>
          </a:p>
          <a:p>
            <a:r>
              <a:rPr lang="fr-FR" sz="1000" dirty="0"/>
              <a:t>Je vous salue Marie, </a:t>
            </a:r>
            <a:r>
              <a:rPr lang="fr-FR" sz="1000" dirty="0" smtClean="0"/>
              <a:t>…</a:t>
            </a:r>
            <a:endParaRPr lang="fr-FR" sz="1000" dirty="0"/>
          </a:p>
        </p:txBody>
      </p:sp>
      <p:sp>
        <p:nvSpPr>
          <p:cNvPr id="7" name="ZoneTexte 6"/>
          <p:cNvSpPr txBox="1"/>
          <p:nvPr/>
        </p:nvSpPr>
        <p:spPr>
          <a:xfrm>
            <a:off x="7093545" y="707400"/>
            <a:ext cx="1942951" cy="2246769"/>
          </a:xfrm>
          <a:prstGeom prst="rect">
            <a:avLst/>
          </a:prstGeom>
          <a:noFill/>
        </p:spPr>
        <p:txBody>
          <a:bodyPr wrap="square" rtlCol="0">
            <a:spAutoFit/>
          </a:bodyPr>
          <a:lstStyle/>
          <a:p>
            <a:r>
              <a:rPr lang="fr-FR" sz="1000" b="1" dirty="0" smtClean="0"/>
              <a:t>5</a:t>
            </a:r>
            <a:r>
              <a:rPr lang="fr-FR" sz="1000" b="1" dirty="0"/>
              <a:t>) Marie est couronnée Reine du ciel et de la terre</a:t>
            </a:r>
          </a:p>
          <a:p>
            <a:r>
              <a:rPr lang="fr-FR" sz="1000" i="1" dirty="0" smtClean="0"/>
              <a:t>Par </a:t>
            </a:r>
            <a:r>
              <a:rPr lang="fr-FR" sz="1000" i="1" dirty="0"/>
              <a:t>toutes les conduites, où les papas-taxi </a:t>
            </a:r>
            <a:endParaRPr lang="fr-FR" sz="1000" dirty="0"/>
          </a:p>
          <a:p>
            <a:r>
              <a:rPr lang="fr-FR" sz="1000" i="1" dirty="0"/>
              <a:t>Se voient soudain confier un secret, </a:t>
            </a:r>
            <a:r>
              <a:rPr lang="fr-FR" sz="1000" i="1" dirty="0" err="1"/>
              <a:t>une’question</a:t>
            </a:r>
            <a:r>
              <a:rPr lang="fr-FR" sz="1000" i="1" dirty="0"/>
              <a:t>;</a:t>
            </a:r>
            <a:endParaRPr lang="fr-FR" sz="1000" dirty="0"/>
          </a:p>
          <a:p>
            <a:r>
              <a:rPr lang="fr-FR" sz="1000" i="1" dirty="0"/>
              <a:t>Et par l’adolescent qu’on trouvait bien grognon</a:t>
            </a:r>
            <a:endParaRPr lang="fr-FR" sz="1000" dirty="0"/>
          </a:p>
          <a:p>
            <a:r>
              <a:rPr lang="fr-FR" sz="1000" i="1" dirty="0"/>
              <a:t>Et qui se met à rire et prouve qu’il grandit;</a:t>
            </a:r>
            <a:endParaRPr lang="fr-FR" sz="1000" dirty="0"/>
          </a:p>
          <a:p>
            <a:r>
              <a:rPr lang="fr-FR" sz="1000" i="1" dirty="0"/>
              <a:t>Par le regard ardent de la compagne aimée,</a:t>
            </a:r>
            <a:endParaRPr lang="fr-FR" sz="1000" dirty="0"/>
          </a:p>
          <a:p>
            <a:r>
              <a:rPr lang="fr-FR" sz="1000" dirty="0"/>
              <a:t>Je vous salue, Marie, …</a:t>
            </a:r>
          </a:p>
          <a:p>
            <a:endParaRPr lang="fr-FR" sz="1000" dirty="0"/>
          </a:p>
        </p:txBody>
      </p:sp>
      <p:sp>
        <p:nvSpPr>
          <p:cNvPr id="8" name="Text Box 5"/>
          <p:cNvSpPr txBox="1">
            <a:spLocks noChangeArrowheads="1"/>
          </p:cNvSpPr>
          <p:nvPr/>
        </p:nvSpPr>
        <p:spPr bwMode="auto">
          <a:xfrm>
            <a:off x="1412032" y="2954169"/>
            <a:ext cx="640238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cs typeface="Arial" pitchFamily="34" charset="0"/>
              </a:rPr>
              <a:t>Méditation des MYSTERES LUMINEUX (un papa pèlerin berrichon)</a:t>
            </a:r>
            <a:endParaRPr kumimoji="0" lang="fr-FR" altLang="fr-FR" sz="1800" b="0" i="0" u="none" strike="noStrike" cap="none" normalizeH="0" baseline="0" dirty="0" smtClean="0">
              <a:ln>
                <a:noFill/>
              </a:ln>
              <a:solidFill>
                <a:schemeClr val="tx1"/>
              </a:solidFill>
              <a:effectLst/>
              <a:cs typeface="Arial" pitchFamily="34" charset="0"/>
            </a:endParaRPr>
          </a:p>
        </p:txBody>
      </p:sp>
      <p:sp>
        <p:nvSpPr>
          <p:cNvPr id="9" name="ZoneTexte 8"/>
          <p:cNvSpPr txBox="1"/>
          <p:nvPr/>
        </p:nvSpPr>
        <p:spPr>
          <a:xfrm>
            <a:off x="115887" y="3306480"/>
            <a:ext cx="1644259" cy="2092881"/>
          </a:xfrm>
          <a:prstGeom prst="rect">
            <a:avLst/>
          </a:prstGeom>
          <a:noFill/>
        </p:spPr>
        <p:txBody>
          <a:bodyPr wrap="square" rtlCol="0">
            <a:spAutoFit/>
          </a:bodyPr>
          <a:lstStyle/>
          <a:p>
            <a:r>
              <a:rPr lang="fr-FR" sz="1000" b="1" dirty="0"/>
              <a:t>1) Le Baptême dans le Jourdain</a:t>
            </a:r>
          </a:p>
          <a:p>
            <a:r>
              <a:rPr lang="fr-FR" sz="1000" i="1" dirty="0" smtClean="0"/>
              <a:t>Par </a:t>
            </a:r>
            <a:r>
              <a:rPr lang="fr-FR" sz="1000" i="1" dirty="0"/>
              <a:t>l’évêque marchant dans la boue du chemin;</a:t>
            </a:r>
            <a:endParaRPr lang="fr-FR" sz="1000" dirty="0"/>
          </a:p>
          <a:p>
            <a:r>
              <a:rPr lang="fr-FR" sz="1000" i="1" dirty="0"/>
              <a:t>Par l’épaule attristée où l’on pose sa main;</a:t>
            </a:r>
            <a:endParaRPr lang="fr-FR" sz="1000" dirty="0"/>
          </a:p>
          <a:p>
            <a:r>
              <a:rPr lang="fr-FR" sz="1000" i="1" dirty="0"/>
              <a:t>Par le regard du père exprimant sa fierté</a:t>
            </a:r>
            <a:endParaRPr lang="fr-FR" sz="1000" dirty="0"/>
          </a:p>
          <a:p>
            <a:r>
              <a:rPr lang="fr-FR" sz="1000" i="1" dirty="0"/>
              <a:t>Et l’amour pour son fils ainsi manifesté;</a:t>
            </a:r>
            <a:endParaRPr lang="fr-FR" sz="1000" dirty="0"/>
          </a:p>
          <a:p>
            <a:r>
              <a:rPr lang="fr-FR" sz="1000" i="1" dirty="0"/>
              <a:t>Par le cheval curieux, s’approchant du barriau,</a:t>
            </a:r>
            <a:endParaRPr lang="fr-FR" sz="1000" dirty="0"/>
          </a:p>
          <a:p>
            <a:r>
              <a:rPr lang="fr-FR" sz="1000" dirty="0"/>
              <a:t>Je vous salue Marie, </a:t>
            </a:r>
            <a:r>
              <a:rPr lang="fr-FR" sz="1000" dirty="0" smtClean="0"/>
              <a:t>…</a:t>
            </a:r>
            <a:endParaRPr lang="fr-FR" sz="1000" dirty="0"/>
          </a:p>
        </p:txBody>
      </p:sp>
      <p:sp>
        <p:nvSpPr>
          <p:cNvPr id="10" name="ZoneTexte 9"/>
          <p:cNvSpPr txBox="1"/>
          <p:nvPr/>
        </p:nvSpPr>
        <p:spPr>
          <a:xfrm>
            <a:off x="1760147" y="3306480"/>
            <a:ext cx="1731733" cy="1938992"/>
          </a:xfrm>
          <a:prstGeom prst="rect">
            <a:avLst/>
          </a:prstGeom>
          <a:noFill/>
        </p:spPr>
        <p:txBody>
          <a:bodyPr wrap="square" rtlCol="0">
            <a:spAutoFit/>
          </a:bodyPr>
          <a:lstStyle/>
          <a:p>
            <a:r>
              <a:rPr lang="fr-FR" sz="1000" b="1" dirty="0" smtClean="0"/>
              <a:t>2</a:t>
            </a:r>
            <a:r>
              <a:rPr lang="fr-FR" sz="1000" b="1" dirty="0"/>
              <a:t>) Les noces de Cana</a:t>
            </a:r>
          </a:p>
          <a:p>
            <a:r>
              <a:rPr lang="fr-FR" sz="1000" i="1" dirty="0" smtClean="0"/>
              <a:t>Par </a:t>
            </a:r>
            <a:r>
              <a:rPr lang="fr-FR" sz="1000" i="1" dirty="0"/>
              <a:t>le chien qui attend que son maître revienne</a:t>
            </a:r>
            <a:endParaRPr lang="fr-FR" sz="1000" dirty="0"/>
          </a:p>
          <a:p>
            <a:r>
              <a:rPr lang="fr-FR" sz="1000" i="1" dirty="0"/>
              <a:t>Qui lui fait fête alors, comme l’âme en prière;</a:t>
            </a:r>
            <a:endParaRPr lang="fr-FR" sz="1000" dirty="0"/>
          </a:p>
          <a:p>
            <a:r>
              <a:rPr lang="fr-FR" sz="1000" i="1" dirty="0"/>
              <a:t>Et par le vin de fête que l’amour fait jaillir;</a:t>
            </a:r>
            <a:endParaRPr lang="fr-FR" sz="1000" dirty="0"/>
          </a:p>
          <a:p>
            <a:r>
              <a:rPr lang="fr-FR" sz="1000" i="1" dirty="0"/>
              <a:t>Par le diner d’affaire qui n’était pas prévu</a:t>
            </a:r>
            <a:endParaRPr lang="fr-FR" sz="1000" dirty="0"/>
          </a:p>
          <a:p>
            <a:r>
              <a:rPr lang="fr-FR" sz="1000" i="1" dirty="0"/>
              <a:t>Où tout soudainement c’est du Christ que l’on parle,</a:t>
            </a:r>
            <a:endParaRPr lang="fr-FR" sz="1000" dirty="0"/>
          </a:p>
          <a:p>
            <a:r>
              <a:rPr lang="fr-FR" sz="1000" dirty="0"/>
              <a:t>Je vous salue Marie, </a:t>
            </a:r>
            <a:r>
              <a:rPr lang="fr-FR" sz="1000" dirty="0" smtClean="0"/>
              <a:t>…</a:t>
            </a:r>
          </a:p>
        </p:txBody>
      </p:sp>
      <p:sp>
        <p:nvSpPr>
          <p:cNvPr id="11" name="ZoneTexte 10"/>
          <p:cNvSpPr txBox="1"/>
          <p:nvPr/>
        </p:nvSpPr>
        <p:spPr>
          <a:xfrm>
            <a:off x="3435119" y="3284984"/>
            <a:ext cx="2023304" cy="2092881"/>
          </a:xfrm>
          <a:prstGeom prst="rect">
            <a:avLst/>
          </a:prstGeom>
          <a:noFill/>
        </p:spPr>
        <p:txBody>
          <a:bodyPr wrap="square" rtlCol="0">
            <a:spAutoFit/>
          </a:bodyPr>
          <a:lstStyle/>
          <a:p>
            <a:r>
              <a:rPr lang="fr-FR" sz="1000" b="1" dirty="0" smtClean="0"/>
              <a:t>3</a:t>
            </a:r>
            <a:r>
              <a:rPr lang="fr-FR" sz="1000" b="1" dirty="0"/>
              <a:t>) L’annonce du Royaume de Dieu et l’invitation à la conversion</a:t>
            </a:r>
          </a:p>
          <a:p>
            <a:r>
              <a:rPr lang="fr-FR" sz="1000" i="1" dirty="0" smtClean="0"/>
              <a:t>Par </a:t>
            </a:r>
            <a:r>
              <a:rPr lang="fr-FR" sz="1000" i="1" dirty="0"/>
              <a:t>le caddie rempli de produits premier prix;</a:t>
            </a:r>
            <a:endParaRPr lang="fr-FR" sz="1000" dirty="0"/>
          </a:p>
          <a:p>
            <a:r>
              <a:rPr lang="fr-FR" sz="1000" i="1" dirty="0"/>
              <a:t>Par la joie du verre d’eau et du sourire ami;</a:t>
            </a:r>
            <a:endParaRPr lang="fr-FR" sz="1000" dirty="0"/>
          </a:p>
          <a:p>
            <a:r>
              <a:rPr lang="fr-FR" sz="1000" i="1" dirty="0"/>
              <a:t>Par la question posée, un jour, à  la cantine</a:t>
            </a:r>
            <a:endParaRPr lang="fr-FR" sz="1000" dirty="0"/>
          </a:p>
          <a:p>
            <a:r>
              <a:rPr lang="fr-FR" sz="1000" i="1" dirty="0"/>
              <a:t>Sur la mort, sur la vie, les questions des gamins,</a:t>
            </a:r>
            <a:endParaRPr lang="fr-FR" sz="1000" dirty="0"/>
          </a:p>
          <a:p>
            <a:r>
              <a:rPr lang="fr-FR" sz="1000" i="1" dirty="0"/>
              <a:t>Et sur la vie en Dieu, quels que soient nos chemins,</a:t>
            </a:r>
            <a:endParaRPr lang="fr-FR" sz="1000" dirty="0"/>
          </a:p>
          <a:p>
            <a:r>
              <a:rPr lang="fr-FR" sz="1000" dirty="0"/>
              <a:t>Je vous salue Marie, </a:t>
            </a:r>
            <a:r>
              <a:rPr lang="fr-FR" sz="1000" dirty="0" smtClean="0"/>
              <a:t>…</a:t>
            </a:r>
            <a:endParaRPr lang="fr-FR" sz="1000" dirty="0"/>
          </a:p>
        </p:txBody>
      </p:sp>
      <p:sp>
        <p:nvSpPr>
          <p:cNvPr id="12" name="ZoneTexte 11"/>
          <p:cNvSpPr txBox="1"/>
          <p:nvPr/>
        </p:nvSpPr>
        <p:spPr>
          <a:xfrm>
            <a:off x="5458424" y="3302871"/>
            <a:ext cx="1656184" cy="1938992"/>
          </a:xfrm>
          <a:prstGeom prst="rect">
            <a:avLst/>
          </a:prstGeom>
          <a:noFill/>
        </p:spPr>
        <p:txBody>
          <a:bodyPr wrap="square" rtlCol="0">
            <a:spAutoFit/>
          </a:bodyPr>
          <a:lstStyle/>
          <a:p>
            <a:r>
              <a:rPr lang="fr-FR" sz="1000" b="1" dirty="0" smtClean="0"/>
              <a:t>4</a:t>
            </a:r>
            <a:r>
              <a:rPr lang="fr-FR" sz="1000" b="1" dirty="0"/>
              <a:t>) La transfiguration</a:t>
            </a:r>
          </a:p>
          <a:p>
            <a:r>
              <a:rPr lang="fr-FR" sz="1000" i="1" dirty="0" smtClean="0"/>
              <a:t>Par </a:t>
            </a:r>
            <a:r>
              <a:rPr lang="fr-FR" sz="1000" i="1" dirty="0"/>
              <a:t>le père de famille, qui ne s’habillait plus:</a:t>
            </a:r>
            <a:endParaRPr lang="fr-FR" sz="1000" dirty="0"/>
          </a:p>
          <a:p>
            <a:r>
              <a:rPr lang="fr-FR" sz="1000" i="1" dirty="0"/>
              <a:t>À quoi cela sert-il quand on est au </a:t>
            </a:r>
            <a:r>
              <a:rPr lang="fr-FR" sz="1000" i="1" dirty="0" err="1"/>
              <a:t>chom-du</a:t>
            </a:r>
            <a:r>
              <a:rPr lang="fr-FR" sz="1000" i="1" dirty="0"/>
              <a:t>?</a:t>
            </a:r>
            <a:endParaRPr lang="fr-FR" sz="1000" dirty="0"/>
          </a:p>
          <a:p>
            <a:r>
              <a:rPr lang="fr-FR" sz="1000" i="1" dirty="0"/>
              <a:t>Par la femme ou l’enfant qui sait le relever</a:t>
            </a:r>
            <a:endParaRPr lang="fr-FR" sz="1000" dirty="0"/>
          </a:p>
          <a:p>
            <a:r>
              <a:rPr lang="fr-FR" sz="1000" i="1" dirty="0"/>
              <a:t>Par un regard d’amour et d’affectueux respect;</a:t>
            </a:r>
            <a:endParaRPr lang="fr-FR" sz="1000" dirty="0"/>
          </a:p>
          <a:p>
            <a:r>
              <a:rPr lang="fr-FR" sz="1000" i="1" dirty="0"/>
              <a:t>Et par le pèlerin, qui s’abreuve en chemin,</a:t>
            </a:r>
            <a:endParaRPr lang="fr-FR" sz="1000" dirty="0"/>
          </a:p>
          <a:p>
            <a:r>
              <a:rPr lang="fr-FR" sz="1000" dirty="0"/>
              <a:t>Je vous salue, Marie, </a:t>
            </a:r>
            <a:r>
              <a:rPr lang="fr-FR" sz="1000" dirty="0" smtClean="0"/>
              <a:t>…</a:t>
            </a:r>
            <a:endParaRPr lang="fr-FR" sz="1000" dirty="0"/>
          </a:p>
        </p:txBody>
      </p:sp>
      <p:sp>
        <p:nvSpPr>
          <p:cNvPr id="13" name="ZoneTexte 12"/>
          <p:cNvSpPr txBox="1"/>
          <p:nvPr/>
        </p:nvSpPr>
        <p:spPr>
          <a:xfrm>
            <a:off x="7136932" y="3321688"/>
            <a:ext cx="2023305" cy="1938992"/>
          </a:xfrm>
          <a:prstGeom prst="rect">
            <a:avLst/>
          </a:prstGeom>
          <a:noFill/>
        </p:spPr>
        <p:txBody>
          <a:bodyPr wrap="square" rtlCol="0">
            <a:spAutoFit/>
          </a:bodyPr>
          <a:lstStyle/>
          <a:p>
            <a:r>
              <a:rPr lang="fr-FR" sz="1000" b="1" dirty="0" smtClean="0"/>
              <a:t>5</a:t>
            </a:r>
            <a:r>
              <a:rPr lang="fr-FR" sz="1000" b="1" dirty="0"/>
              <a:t>) L’institution de l’Eucharistie</a:t>
            </a:r>
          </a:p>
          <a:p>
            <a:r>
              <a:rPr lang="fr-FR" sz="1000" i="1" dirty="0" smtClean="0"/>
              <a:t>Par </a:t>
            </a:r>
            <a:r>
              <a:rPr lang="fr-FR" sz="1000" i="1" dirty="0"/>
              <a:t>le sourire complice des jeunes fiancés</a:t>
            </a:r>
            <a:endParaRPr lang="fr-FR" sz="1000" dirty="0"/>
          </a:p>
          <a:p>
            <a:r>
              <a:rPr lang="fr-FR" sz="1000" i="1" dirty="0"/>
              <a:t>Quelques minutes après qu’ils se sont déclarés;</a:t>
            </a:r>
            <a:endParaRPr lang="fr-FR" sz="1000" dirty="0"/>
          </a:p>
          <a:p>
            <a:r>
              <a:rPr lang="fr-FR" sz="1000" i="1" dirty="0"/>
              <a:t>Par l’abeille qui pique l’enfant que l’on console;</a:t>
            </a:r>
            <a:endParaRPr lang="fr-FR" sz="1000" dirty="0"/>
          </a:p>
          <a:p>
            <a:r>
              <a:rPr lang="fr-FR" sz="1000" i="1" dirty="0"/>
              <a:t>Par le papa marchant au fond de la </a:t>
            </a:r>
            <a:r>
              <a:rPr lang="fr-FR" sz="1000" i="1" dirty="0" err="1"/>
              <a:t>nef’grise</a:t>
            </a:r>
            <a:endParaRPr lang="fr-FR" sz="1000" dirty="0"/>
          </a:p>
          <a:p>
            <a:r>
              <a:rPr lang="fr-FR" sz="1000" i="1" dirty="0"/>
              <a:t>Pour éviter le bruit du bébé dans l’église,</a:t>
            </a:r>
            <a:endParaRPr lang="fr-FR" sz="1000" dirty="0"/>
          </a:p>
          <a:p>
            <a:r>
              <a:rPr lang="fr-FR" sz="1000" dirty="0"/>
              <a:t>Je vous salue Marie, </a:t>
            </a:r>
            <a:r>
              <a:rPr lang="fr-FR" sz="1000" dirty="0" smtClean="0"/>
              <a:t>…</a:t>
            </a:r>
            <a:endParaRPr lang="fr-FR" sz="1000" dirty="0"/>
          </a:p>
        </p:txBody>
      </p:sp>
      <p:sp>
        <p:nvSpPr>
          <p:cNvPr id="14" name="ZoneTexte 13"/>
          <p:cNvSpPr txBox="1"/>
          <p:nvPr/>
        </p:nvSpPr>
        <p:spPr>
          <a:xfrm>
            <a:off x="115081" y="5545493"/>
            <a:ext cx="6761175" cy="1169551"/>
          </a:xfrm>
          <a:prstGeom prst="rect">
            <a:avLst/>
          </a:prstGeom>
          <a:noFill/>
          <a:ln>
            <a:solidFill>
              <a:srgbClr val="00B050"/>
            </a:solidFill>
          </a:ln>
          <a:effectLst>
            <a:outerShdw blurRad="50800" dist="38100" dir="5400000" algn="t" rotWithShape="0">
              <a:prstClr val="black">
                <a:alpha val="40000"/>
              </a:prstClr>
            </a:outerShdw>
          </a:effectLst>
        </p:spPr>
        <p:txBody>
          <a:bodyPr wrap="square" rtlCol="0">
            <a:spAutoFit/>
          </a:bodyPr>
          <a:lstStyle/>
          <a:p>
            <a:pPr algn="just"/>
            <a:r>
              <a:rPr lang="fr-FR" sz="1000" dirty="0" smtClean="0"/>
              <a:t>Le pèlerinage St Joseph est proposé chaque année aux pères de famille du Berry, généralement le week-end le plus proche de la St Joseph (19 mars).  </a:t>
            </a:r>
          </a:p>
          <a:p>
            <a:pPr algn="just"/>
            <a:r>
              <a:rPr lang="fr-FR" sz="1000" dirty="0" smtClean="0"/>
              <a:t>30 heures, 30 km, 30 à 60 participants (seule condition de participation : être père et vouloir vivre la démarche).</a:t>
            </a:r>
          </a:p>
          <a:p>
            <a:pPr algn="just"/>
            <a:r>
              <a:rPr lang="fr-FR" sz="1000" dirty="0" smtClean="0"/>
              <a:t>Partis de </a:t>
            </a:r>
            <a:r>
              <a:rPr lang="fr-FR" sz="1000" dirty="0"/>
              <a:t>C</a:t>
            </a:r>
            <a:r>
              <a:rPr lang="fr-FR" sz="1000" dirty="0" smtClean="0"/>
              <a:t>harost, de </a:t>
            </a:r>
            <a:r>
              <a:rPr lang="fr-FR" sz="1000" dirty="0" err="1" smtClean="0"/>
              <a:t>Plaimpied</a:t>
            </a:r>
            <a:r>
              <a:rPr lang="fr-FR" sz="1000" dirty="0" smtClean="0"/>
              <a:t>, de Bourges, les pèlerins rejoignent à pied la basilique Notre Dame des enfants à Châteauneuf sur Cher. Le pape Francois a même envoyé sa bénédiction à la dixième édition de ce pèlerinage berrichon. Souventes fois, la communauté des </a:t>
            </a:r>
            <a:r>
              <a:rPr lang="fr-FR" sz="1000" dirty="0" err="1" smtClean="0"/>
              <a:t>Besses</a:t>
            </a:r>
            <a:r>
              <a:rPr lang="fr-FR" sz="1000" dirty="0" smtClean="0"/>
              <a:t> près de </a:t>
            </a:r>
            <a:r>
              <a:rPr lang="fr-FR" sz="1000" dirty="0" err="1" smtClean="0"/>
              <a:t>Pelllevoisin</a:t>
            </a:r>
            <a:r>
              <a:rPr lang="fr-FR" sz="1000" dirty="0" smtClean="0"/>
              <a:t> (de jeunes adultes engagés dans un combat de libération d’addictions, et des religieux de la congrégation St Jean) se joint aux papas pèlerins. Contact : écrire à ppf.berry@gmail.com.</a:t>
            </a:r>
            <a:endParaRPr lang="fr-FR" sz="1000" dirty="0"/>
          </a:p>
        </p:txBody>
      </p:sp>
      <p:sp>
        <p:nvSpPr>
          <p:cNvPr id="15" name="ZoneTexte 14"/>
          <p:cNvSpPr txBox="1"/>
          <p:nvPr/>
        </p:nvSpPr>
        <p:spPr>
          <a:xfrm>
            <a:off x="7502157" y="6599628"/>
            <a:ext cx="1596912" cy="230832"/>
          </a:xfrm>
          <a:prstGeom prst="rect">
            <a:avLst/>
          </a:prstGeom>
          <a:noFill/>
        </p:spPr>
        <p:txBody>
          <a:bodyPr wrap="none" rtlCol="0">
            <a:spAutoFit/>
          </a:bodyPr>
          <a:lstStyle/>
          <a:p>
            <a:r>
              <a:rPr lang="fr-FR" sz="900" dirty="0" err="1" smtClean="0"/>
              <a:t>PpfBerry</a:t>
            </a:r>
            <a:r>
              <a:rPr lang="fr-FR" sz="900" dirty="0" smtClean="0"/>
              <a:t> 2019 – méditation A </a:t>
            </a:r>
            <a:endParaRPr lang="fr-FR" sz="900" dirty="0"/>
          </a:p>
        </p:txBody>
      </p:sp>
      <p:pic>
        <p:nvPicPr>
          <p:cNvPr id="16" name="Image 15"/>
          <p:cNvPicPr/>
          <p:nvPr/>
        </p:nvPicPr>
        <p:blipFill>
          <a:blip r:embed="rId3" cstate="print">
            <a:extLst>
              <a:ext uri="{28A0092B-C50C-407E-A947-70E740481C1C}">
                <a14:useLocalDpi xmlns:a14="http://schemas.microsoft.com/office/drawing/2010/main" val="0"/>
              </a:ext>
            </a:extLst>
          </a:blip>
          <a:srcRect t="27370"/>
          <a:stretch>
            <a:fillRect/>
          </a:stretch>
        </p:blipFill>
        <p:spPr bwMode="auto">
          <a:xfrm>
            <a:off x="7050216" y="5481906"/>
            <a:ext cx="1986280" cy="960755"/>
          </a:xfrm>
          <a:prstGeom prst="rect">
            <a:avLst/>
          </a:prstGeom>
          <a:noFill/>
        </p:spPr>
      </p:pic>
      <p:sp>
        <p:nvSpPr>
          <p:cNvPr id="18" name="Text Box 2"/>
          <p:cNvSpPr txBox="1">
            <a:spLocks noChangeArrowheads="1"/>
          </p:cNvSpPr>
          <p:nvPr/>
        </p:nvSpPr>
        <p:spPr bwMode="auto">
          <a:xfrm>
            <a:off x="2771800" y="-29028"/>
            <a:ext cx="3422912"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1" i="0" u="none" strike="noStrike" cap="none" normalizeH="0" baseline="0" dirty="0" smtClean="0">
                <a:ln>
                  <a:noFill/>
                </a:ln>
                <a:solidFill>
                  <a:srgbClr val="00B050"/>
                </a:solidFill>
                <a:effectLst/>
                <a:cs typeface="Arial" pitchFamily="34" charset="0"/>
              </a:rPr>
              <a:t>LE ROSAIRE DES PAPAS (suite)</a:t>
            </a:r>
            <a:endParaRPr kumimoji="0" lang="fr-FR" altLang="fr-FR" sz="12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1135205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1204</Words>
  <Application>Microsoft Office PowerPoint</Application>
  <PresentationFormat>Affichage à l'écran (4:3)</PresentationFormat>
  <Paragraphs>158</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Béatrice Bouchez</dc:creator>
  <cp:lastModifiedBy>Béatrice Bouchez</cp:lastModifiedBy>
  <cp:revision>59</cp:revision>
  <dcterms:created xsi:type="dcterms:W3CDTF">2018-12-31T14:53:04Z</dcterms:created>
  <dcterms:modified xsi:type="dcterms:W3CDTF">2019-01-27T18:36:01Z</dcterms:modified>
</cp:coreProperties>
</file>