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77F492-CAAF-41FE-A693-35D1D76F0E7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6EC828C-B660-48DE-AD8E-CC0C7A9783D1}">
      <dgm:prSet phldrT="[Texte]"/>
      <dgm:spPr/>
      <dgm:t>
        <a:bodyPr/>
        <a:lstStyle/>
        <a:p>
          <a:r>
            <a:rPr lang="fr-FR" dirty="0" smtClean="0"/>
            <a:t>Armement</a:t>
          </a:r>
        </a:p>
        <a:p>
          <a:r>
            <a:rPr lang="fr-FR" dirty="0" smtClean="0"/>
            <a:t>Cher</a:t>
          </a:r>
          <a:endParaRPr lang="fr-FR" dirty="0"/>
        </a:p>
      </dgm:t>
    </dgm:pt>
    <dgm:pt modelId="{9DD2EBB4-CFCC-4AE1-B415-7D8D0E953B8B}" type="parTrans" cxnId="{9FEA8483-3245-44F7-AF40-24C45B86B490}">
      <dgm:prSet/>
      <dgm:spPr/>
      <dgm:t>
        <a:bodyPr/>
        <a:lstStyle/>
        <a:p>
          <a:endParaRPr lang="fr-FR"/>
        </a:p>
      </dgm:t>
    </dgm:pt>
    <dgm:pt modelId="{338C3DC0-9B3D-43DA-8E69-A121512AA293}" type="sibTrans" cxnId="{9FEA8483-3245-44F7-AF40-24C45B86B490}">
      <dgm:prSet/>
      <dgm:spPr/>
      <dgm:t>
        <a:bodyPr/>
        <a:lstStyle/>
        <a:p>
          <a:endParaRPr lang="fr-FR"/>
        </a:p>
      </dgm:t>
    </dgm:pt>
    <dgm:pt modelId="{A7E75D48-2A9E-4C72-AC00-295DCE4EDF2E}">
      <dgm:prSet phldrT="[Texte]"/>
      <dgm:spPr/>
      <dgm:t>
        <a:bodyPr/>
        <a:lstStyle/>
        <a:p>
          <a:r>
            <a:rPr lang="fr-FR" dirty="0" smtClean="0"/>
            <a:t>Pôles logistiques.</a:t>
          </a:r>
          <a:endParaRPr lang="fr-FR" dirty="0"/>
        </a:p>
      </dgm:t>
    </dgm:pt>
    <dgm:pt modelId="{D196D56A-86B8-416A-B995-7E77F7D917BF}" type="parTrans" cxnId="{A8E1A981-0921-4956-82F0-DAF7C6592722}">
      <dgm:prSet/>
      <dgm:spPr/>
      <dgm:t>
        <a:bodyPr/>
        <a:lstStyle/>
        <a:p>
          <a:endParaRPr lang="fr-FR"/>
        </a:p>
      </dgm:t>
    </dgm:pt>
    <dgm:pt modelId="{246A66A7-7855-48A4-893F-6F093CCADF88}" type="sibTrans" cxnId="{A8E1A981-0921-4956-82F0-DAF7C6592722}">
      <dgm:prSet/>
      <dgm:spPr/>
      <dgm:t>
        <a:bodyPr/>
        <a:lstStyle/>
        <a:p>
          <a:endParaRPr lang="fr-FR"/>
        </a:p>
      </dgm:t>
    </dgm:pt>
    <dgm:pt modelId="{51B9CCAB-AB6E-4294-932B-4CE67DD1A9B9}">
      <dgm:prSet phldrT="[Texte]"/>
      <dgm:spPr/>
      <dgm:t>
        <a:bodyPr/>
        <a:lstStyle/>
        <a:p>
          <a:r>
            <a:rPr lang="fr-FR" dirty="0" smtClean="0"/>
            <a:t>Enseignement supérieur</a:t>
          </a:r>
          <a:endParaRPr lang="fr-FR" dirty="0"/>
        </a:p>
      </dgm:t>
    </dgm:pt>
    <dgm:pt modelId="{0E513D49-48EA-476C-A20C-D28FD5F7DB3D}" type="parTrans" cxnId="{6B27C0AC-9EBA-41FD-86E0-5022E5CECF03}">
      <dgm:prSet/>
      <dgm:spPr/>
      <dgm:t>
        <a:bodyPr/>
        <a:lstStyle/>
        <a:p>
          <a:endParaRPr lang="fr-FR"/>
        </a:p>
      </dgm:t>
    </dgm:pt>
    <dgm:pt modelId="{9DCDFCE2-FCB0-4B6E-B6B1-460451C4CBB1}" type="sibTrans" cxnId="{6B27C0AC-9EBA-41FD-86E0-5022E5CECF03}">
      <dgm:prSet/>
      <dgm:spPr/>
      <dgm:t>
        <a:bodyPr/>
        <a:lstStyle/>
        <a:p>
          <a:endParaRPr lang="fr-FR"/>
        </a:p>
      </dgm:t>
    </dgm:pt>
    <dgm:pt modelId="{DEC8232E-BB47-4515-B6F7-F0717AB1879E}">
      <dgm:prSet phldrT="[Texte]"/>
      <dgm:spPr/>
      <dgm:t>
        <a:bodyPr/>
        <a:lstStyle/>
        <a:p>
          <a:r>
            <a:rPr lang="fr-FR" dirty="0" smtClean="0"/>
            <a:t>Pôle agricole et agroalimentaire</a:t>
          </a:r>
          <a:endParaRPr lang="fr-FR" dirty="0"/>
        </a:p>
      </dgm:t>
    </dgm:pt>
    <dgm:pt modelId="{FF924187-15B8-4022-9E9F-526DD1E3B7E6}" type="parTrans" cxnId="{F40442DF-2661-48A2-9650-4332F1BA010E}">
      <dgm:prSet/>
      <dgm:spPr/>
      <dgm:t>
        <a:bodyPr/>
        <a:lstStyle/>
        <a:p>
          <a:endParaRPr lang="fr-FR"/>
        </a:p>
      </dgm:t>
    </dgm:pt>
    <dgm:pt modelId="{F472529C-9FD8-4FFB-A461-70E1A884EA68}" type="sibTrans" cxnId="{F40442DF-2661-48A2-9650-4332F1BA010E}">
      <dgm:prSet/>
      <dgm:spPr/>
      <dgm:t>
        <a:bodyPr/>
        <a:lstStyle/>
        <a:p>
          <a:endParaRPr lang="fr-FR"/>
        </a:p>
      </dgm:t>
    </dgm:pt>
    <dgm:pt modelId="{08EBEB7A-73AD-4456-9751-8639DDCCD72D}">
      <dgm:prSet phldrT="[Texte]"/>
      <dgm:spPr/>
      <dgm:t>
        <a:bodyPr/>
        <a:lstStyle/>
        <a:p>
          <a:r>
            <a:rPr lang="fr-FR" dirty="0" smtClean="0"/>
            <a:t>Numérique</a:t>
          </a:r>
          <a:endParaRPr lang="fr-FR" dirty="0"/>
        </a:p>
      </dgm:t>
    </dgm:pt>
    <dgm:pt modelId="{64F2C4F5-20C8-4FBB-823F-BAD53324F023}" type="sibTrans" cxnId="{897EAAB1-BABE-42CE-A2C6-57B5C1958C7C}">
      <dgm:prSet/>
      <dgm:spPr/>
      <dgm:t>
        <a:bodyPr/>
        <a:lstStyle/>
        <a:p>
          <a:endParaRPr lang="fr-FR"/>
        </a:p>
      </dgm:t>
    </dgm:pt>
    <dgm:pt modelId="{DFA3DC41-2D8D-4623-BD68-B5FC43854084}" type="parTrans" cxnId="{897EAAB1-BABE-42CE-A2C6-57B5C1958C7C}">
      <dgm:prSet/>
      <dgm:spPr/>
      <dgm:t>
        <a:bodyPr/>
        <a:lstStyle/>
        <a:p>
          <a:endParaRPr lang="fr-FR"/>
        </a:p>
      </dgm:t>
    </dgm:pt>
    <dgm:pt modelId="{43693D16-B32F-4199-B915-6432608FC5C2}">
      <dgm:prSet/>
      <dgm:spPr/>
      <dgm:t>
        <a:bodyPr/>
        <a:lstStyle/>
        <a:p>
          <a:r>
            <a:rPr lang="fr-FR" dirty="0" smtClean="0"/>
            <a:t>Tourisme</a:t>
          </a:r>
          <a:endParaRPr lang="fr-FR" dirty="0"/>
        </a:p>
      </dgm:t>
    </dgm:pt>
    <dgm:pt modelId="{BB24D068-1AAA-41DB-AA7F-45910DC654C3}" type="parTrans" cxnId="{946647F4-2132-4E4B-83C7-2CFE1965D87E}">
      <dgm:prSet/>
      <dgm:spPr/>
      <dgm:t>
        <a:bodyPr/>
        <a:lstStyle/>
        <a:p>
          <a:endParaRPr lang="fr-FR"/>
        </a:p>
      </dgm:t>
    </dgm:pt>
    <dgm:pt modelId="{C16D38BA-F998-4365-97DA-3B2DE38A01DE}" type="sibTrans" cxnId="{946647F4-2132-4E4B-83C7-2CFE1965D87E}">
      <dgm:prSet/>
      <dgm:spPr/>
      <dgm:t>
        <a:bodyPr/>
        <a:lstStyle/>
        <a:p>
          <a:endParaRPr lang="fr-FR"/>
        </a:p>
      </dgm:t>
    </dgm:pt>
    <dgm:pt modelId="{90CE0252-A93B-4359-B66A-514F6C0CAC46}" type="pres">
      <dgm:prSet presAssocID="{BC77F492-CAAF-41FE-A693-35D1D76F0E7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C8E7300-C3DF-48CE-95E3-4C8F69726128}" type="pres">
      <dgm:prSet presAssocID="{E6EC828C-B660-48DE-AD8E-CC0C7A9783D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596CD6-C74D-4916-A547-70B4A0173E42}" type="pres">
      <dgm:prSet presAssocID="{338C3DC0-9B3D-43DA-8E69-A121512AA293}" presName="sibTrans" presStyleLbl="sibTrans2D1" presStyleIdx="0" presStyleCnt="6"/>
      <dgm:spPr/>
      <dgm:t>
        <a:bodyPr/>
        <a:lstStyle/>
        <a:p>
          <a:endParaRPr lang="fr-FR"/>
        </a:p>
      </dgm:t>
    </dgm:pt>
    <dgm:pt modelId="{521091BF-7491-4DF3-8316-AA4DA34254E1}" type="pres">
      <dgm:prSet presAssocID="{338C3DC0-9B3D-43DA-8E69-A121512AA293}" presName="connectorText" presStyleLbl="sibTrans2D1" presStyleIdx="0" presStyleCnt="6"/>
      <dgm:spPr/>
      <dgm:t>
        <a:bodyPr/>
        <a:lstStyle/>
        <a:p>
          <a:endParaRPr lang="fr-FR"/>
        </a:p>
      </dgm:t>
    </dgm:pt>
    <dgm:pt modelId="{EAEA6119-DAA7-44A0-A03C-D09137E075AC}" type="pres">
      <dgm:prSet presAssocID="{43693D16-B32F-4199-B915-6432608FC5C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286C40-4B69-45EA-B236-C8DCD9C18643}" type="pres">
      <dgm:prSet presAssocID="{C16D38BA-F998-4365-97DA-3B2DE38A01DE}" presName="sibTrans" presStyleLbl="sibTrans2D1" presStyleIdx="1" presStyleCnt="6"/>
      <dgm:spPr/>
      <dgm:t>
        <a:bodyPr/>
        <a:lstStyle/>
        <a:p>
          <a:endParaRPr lang="fr-FR"/>
        </a:p>
      </dgm:t>
    </dgm:pt>
    <dgm:pt modelId="{12C0A7AA-E780-413D-A6B8-E4DA79A50D9D}" type="pres">
      <dgm:prSet presAssocID="{C16D38BA-F998-4365-97DA-3B2DE38A01DE}" presName="connectorText" presStyleLbl="sibTrans2D1" presStyleIdx="1" presStyleCnt="6"/>
      <dgm:spPr/>
      <dgm:t>
        <a:bodyPr/>
        <a:lstStyle/>
        <a:p>
          <a:endParaRPr lang="fr-FR"/>
        </a:p>
      </dgm:t>
    </dgm:pt>
    <dgm:pt modelId="{FB85B06B-5090-4BAA-8DCC-45DAEC025461}" type="pres">
      <dgm:prSet presAssocID="{08EBEB7A-73AD-4456-9751-8639DDCCD72D}" presName="node" presStyleLbl="node1" presStyleIdx="2" presStyleCnt="6" custRadScaleRad="96468" custRadScaleInc="117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E5EF0E-C6F5-4BD0-B259-F55AD41D208A}" type="pres">
      <dgm:prSet presAssocID="{64F2C4F5-20C8-4FBB-823F-BAD53324F023}" presName="sibTrans" presStyleLbl="sibTrans2D1" presStyleIdx="2" presStyleCnt="6"/>
      <dgm:spPr/>
      <dgm:t>
        <a:bodyPr/>
        <a:lstStyle/>
        <a:p>
          <a:endParaRPr lang="fr-FR"/>
        </a:p>
      </dgm:t>
    </dgm:pt>
    <dgm:pt modelId="{67F15B54-57F7-4ABA-90D0-2A5A715BAAAA}" type="pres">
      <dgm:prSet presAssocID="{64F2C4F5-20C8-4FBB-823F-BAD53324F023}" presName="connectorText" presStyleLbl="sibTrans2D1" presStyleIdx="2" presStyleCnt="6"/>
      <dgm:spPr/>
      <dgm:t>
        <a:bodyPr/>
        <a:lstStyle/>
        <a:p>
          <a:endParaRPr lang="fr-FR"/>
        </a:p>
      </dgm:t>
    </dgm:pt>
    <dgm:pt modelId="{15A2717B-6EC5-460C-A489-343BE98581F9}" type="pres">
      <dgm:prSet presAssocID="{A7E75D48-2A9E-4C72-AC00-295DCE4EDF2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ED29E2-1297-4B2E-9066-5F4EC47EEAE9}" type="pres">
      <dgm:prSet presAssocID="{246A66A7-7855-48A4-893F-6F093CCADF88}" presName="sibTrans" presStyleLbl="sibTrans2D1" presStyleIdx="3" presStyleCnt="6"/>
      <dgm:spPr/>
      <dgm:t>
        <a:bodyPr/>
        <a:lstStyle/>
        <a:p>
          <a:endParaRPr lang="fr-FR"/>
        </a:p>
      </dgm:t>
    </dgm:pt>
    <dgm:pt modelId="{B69BC513-9771-414C-B595-2C069D4F344F}" type="pres">
      <dgm:prSet presAssocID="{246A66A7-7855-48A4-893F-6F093CCADF88}" presName="connectorText" presStyleLbl="sibTrans2D1" presStyleIdx="3" presStyleCnt="6"/>
      <dgm:spPr/>
      <dgm:t>
        <a:bodyPr/>
        <a:lstStyle/>
        <a:p>
          <a:endParaRPr lang="fr-FR"/>
        </a:p>
      </dgm:t>
    </dgm:pt>
    <dgm:pt modelId="{18FCF0D4-DAAB-43DF-A0E3-65149CB7A52B}" type="pres">
      <dgm:prSet presAssocID="{51B9CCAB-AB6E-4294-932B-4CE67DD1A9B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122075-3698-40CA-A6B7-AC8717F9CE06}" type="pres">
      <dgm:prSet presAssocID="{9DCDFCE2-FCB0-4B6E-B6B1-460451C4CBB1}" presName="sibTrans" presStyleLbl="sibTrans2D1" presStyleIdx="4" presStyleCnt="6"/>
      <dgm:spPr/>
      <dgm:t>
        <a:bodyPr/>
        <a:lstStyle/>
        <a:p>
          <a:endParaRPr lang="fr-FR"/>
        </a:p>
      </dgm:t>
    </dgm:pt>
    <dgm:pt modelId="{FEEEE2B4-406E-4256-ABB5-8BAF3010E4FB}" type="pres">
      <dgm:prSet presAssocID="{9DCDFCE2-FCB0-4B6E-B6B1-460451C4CBB1}" presName="connectorText" presStyleLbl="sibTrans2D1" presStyleIdx="4" presStyleCnt="6"/>
      <dgm:spPr/>
      <dgm:t>
        <a:bodyPr/>
        <a:lstStyle/>
        <a:p>
          <a:endParaRPr lang="fr-FR"/>
        </a:p>
      </dgm:t>
    </dgm:pt>
    <dgm:pt modelId="{EA24D41F-D5C2-44B2-8A2D-94ADF6460878}" type="pres">
      <dgm:prSet presAssocID="{DEC8232E-BB47-4515-B6F7-F0717AB1879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FF49C3-6EB6-41A5-BF75-57B59D4375E1}" type="pres">
      <dgm:prSet presAssocID="{F472529C-9FD8-4FFB-A461-70E1A884EA68}" presName="sibTrans" presStyleLbl="sibTrans2D1" presStyleIdx="5" presStyleCnt="6"/>
      <dgm:spPr/>
      <dgm:t>
        <a:bodyPr/>
        <a:lstStyle/>
        <a:p>
          <a:endParaRPr lang="fr-FR"/>
        </a:p>
      </dgm:t>
    </dgm:pt>
    <dgm:pt modelId="{D7E1D8C2-D9E6-4CB7-A8A5-A56870A89449}" type="pres">
      <dgm:prSet presAssocID="{F472529C-9FD8-4FFB-A461-70E1A884EA68}" presName="connectorText" presStyleLbl="sibTrans2D1" presStyleIdx="5" presStyleCnt="6"/>
      <dgm:spPr/>
      <dgm:t>
        <a:bodyPr/>
        <a:lstStyle/>
        <a:p>
          <a:endParaRPr lang="fr-FR"/>
        </a:p>
      </dgm:t>
    </dgm:pt>
  </dgm:ptLst>
  <dgm:cxnLst>
    <dgm:cxn modelId="{61B1DE80-9CFE-495D-9AC1-E6C2FBD37F15}" type="presOf" srcId="{64F2C4F5-20C8-4FBB-823F-BAD53324F023}" destId="{67F15B54-57F7-4ABA-90D0-2A5A715BAAAA}" srcOrd="1" destOrd="0" presId="urn:microsoft.com/office/officeart/2005/8/layout/cycle2"/>
    <dgm:cxn modelId="{621CDBED-D664-4C4D-8201-AE2969F81A95}" type="presOf" srcId="{08EBEB7A-73AD-4456-9751-8639DDCCD72D}" destId="{FB85B06B-5090-4BAA-8DCC-45DAEC025461}" srcOrd="0" destOrd="0" presId="urn:microsoft.com/office/officeart/2005/8/layout/cycle2"/>
    <dgm:cxn modelId="{827EF617-5980-43DD-8D27-314A82DBA266}" type="presOf" srcId="{C16D38BA-F998-4365-97DA-3B2DE38A01DE}" destId="{12C0A7AA-E780-413D-A6B8-E4DA79A50D9D}" srcOrd="1" destOrd="0" presId="urn:microsoft.com/office/officeart/2005/8/layout/cycle2"/>
    <dgm:cxn modelId="{4E7F17FF-C5C0-4153-AD89-590C007DD4C1}" type="presOf" srcId="{DEC8232E-BB47-4515-B6F7-F0717AB1879E}" destId="{EA24D41F-D5C2-44B2-8A2D-94ADF6460878}" srcOrd="0" destOrd="0" presId="urn:microsoft.com/office/officeart/2005/8/layout/cycle2"/>
    <dgm:cxn modelId="{B9C1BD99-1A2F-418A-9DEB-643A7C74F637}" type="presOf" srcId="{64F2C4F5-20C8-4FBB-823F-BAD53324F023}" destId="{53E5EF0E-C6F5-4BD0-B259-F55AD41D208A}" srcOrd="0" destOrd="0" presId="urn:microsoft.com/office/officeart/2005/8/layout/cycle2"/>
    <dgm:cxn modelId="{76F718CA-C2A5-4B1D-9981-FB410FB89678}" type="presOf" srcId="{338C3DC0-9B3D-43DA-8E69-A121512AA293}" destId="{521091BF-7491-4DF3-8316-AA4DA34254E1}" srcOrd="1" destOrd="0" presId="urn:microsoft.com/office/officeart/2005/8/layout/cycle2"/>
    <dgm:cxn modelId="{83BCD4FC-C63F-4D45-9D34-86D040AA5202}" type="presOf" srcId="{246A66A7-7855-48A4-893F-6F093CCADF88}" destId="{B69BC513-9771-414C-B595-2C069D4F344F}" srcOrd="1" destOrd="0" presId="urn:microsoft.com/office/officeart/2005/8/layout/cycle2"/>
    <dgm:cxn modelId="{338A893E-E5AC-42BE-A725-EA2F81302567}" type="presOf" srcId="{F472529C-9FD8-4FFB-A461-70E1A884EA68}" destId="{D7E1D8C2-D9E6-4CB7-A8A5-A56870A89449}" srcOrd="1" destOrd="0" presId="urn:microsoft.com/office/officeart/2005/8/layout/cycle2"/>
    <dgm:cxn modelId="{7C2CFC83-27F6-4B4E-9162-70CF8D34F472}" type="presOf" srcId="{338C3DC0-9B3D-43DA-8E69-A121512AA293}" destId="{6F596CD6-C74D-4916-A547-70B4A0173E42}" srcOrd="0" destOrd="0" presId="urn:microsoft.com/office/officeart/2005/8/layout/cycle2"/>
    <dgm:cxn modelId="{243CA350-1CB7-4316-83C0-58BA62E281C3}" type="presOf" srcId="{F472529C-9FD8-4FFB-A461-70E1A884EA68}" destId="{8AFF49C3-6EB6-41A5-BF75-57B59D4375E1}" srcOrd="0" destOrd="0" presId="urn:microsoft.com/office/officeart/2005/8/layout/cycle2"/>
    <dgm:cxn modelId="{315C079D-1CDE-47CD-A6B6-3DE668880EE2}" type="presOf" srcId="{E6EC828C-B660-48DE-AD8E-CC0C7A9783D1}" destId="{CC8E7300-C3DF-48CE-95E3-4C8F69726128}" srcOrd="0" destOrd="0" presId="urn:microsoft.com/office/officeart/2005/8/layout/cycle2"/>
    <dgm:cxn modelId="{6B27C0AC-9EBA-41FD-86E0-5022E5CECF03}" srcId="{BC77F492-CAAF-41FE-A693-35D1D76F0E77}" destId="{51B9CCAB-AB6E-4294-932B-4CE67DD1A9B9}" srcOrd="4" destOrd="0" parTransId="{0E513D49-48EA-476C-A20C-D28FD5F7DB3D}" sibTransId="{9DCDFCE2-FCB0-4B6E-B6B1-460451C4CBB1}"/>
    <dgm:cxn modelId="{DC3AF838-5E0A-4F17-B7F2-8DC472F83D0C}" type="presOf" srcId="{246A66A7-7855-48A4-893F-6F093CCADF88}" destId="{45ED29E2-1297-4B2E-9066-5F4EC47EEAE9}" srcOrd="0" destOrd="0" presId="urn:microsoft.com/office/officeart/2005/8/layout/cycle2"/>
    <dgm:cxn modelId="{5FDA0532-8DC4-4F1F-8FEE-93CCEC85B072}" type="presOf" srcId="{C16D38BA-F998-4365-97DA-3B2DE38A01DE}" destId="{B2286C40-4B69-45EA-B236-C8DCD9C18643}" srcOrd="0" destOrd="0" presId="urn:microsoft.com/office/officeart/2005/8/layout/cycle2"/>
    <dgm:cxn modelId="{897EAAB1-BABE-42CE-A2C6-57B5C1958C7C}" srcId="{BC77F492-CAAF-41FE-A693-35D1D76F0E77}" destId="{08EBEB7A-73AD-4456-9751-8639DDCCD72D}" srcOrd="2" destOrd="0" parTransId="{DFA3DC41-2D8D-4623-BD68-B5FC43854084}" sibTransId="{64F2C4F5-20C8-4FBB-823F-BAD53324F023}"/>
    <dgm:cxn modelId="{85494B40-634B-4322-A5C5-8702C927FC22}" type="presOf" srcId="{BC77F492-CAAF-41FE-A693-35D1D76F0E77}" destId="{90CE0252-A93B-4359-B66A-514F6C0CAC46}" srcOrd="0" destOrd="0" presId="urn:microsoft.com/office/officeart/2005/8/layout/cycle2"/>
    <dgm:cxn modelId="{EA27C2F5-8D80-489F-9301-0BD7A769BC32}" type="presOf" srcId="{51B9CCAB-AB6E-4294-932B-4CE67DD1A9B9}" destId="{18FCF0D4-DAAB-43DF-A0E3-65149CB7A52B}" srcOrd="0" destOrd="0" presId="urn:microsoft.com/office/officeart/2005/8/layout/cycle2"/>
    <dgm:cxn modelId="{9FEA8483-3245-44F7-AF40-24C45B86B490}" srcId="{BC77F492-CAAF-41FE-A693-35D1D76F0E77}" destId="{E6EC828C-B660-48DE-AD8E-CC0C7A9783D1}" srcOrd="0" destOrd="0" parTransId="{9DD2EBB4-CFCC-4AE1-B415-7D8D0E953B8B}" sibTransId="{338C3DC0-9B3D-43DA-8E69-A121512AA293}"/>
    <dgm:cxn modelId="{5BBB1A01-D98E-47B7-9AC9-A1958D70673A}" type="presOf" srcId="{43693D16-B32F-4199-B915-6432608FC5C2}" destId="{EAEA6119-DAA7-44A0-A03C-D09137E075AC}" srcOrd="0" destOrd="0" presId="urn:microsoft.com/office/officeart/2005/8/layout/cycle2"/>
    <dgm:cxn modelId="{946647F4-2132-4E4B-83C7-2CFE1965D87E}" srcId="{BC77F492-CAAF-41FE-A693-35D1D76F0E77}" destId="{43693D16-B32F-4199-B915-6432608FC5C2}" srcOrd="1" destOrd="0" parTransId="{BB24D068-1AAA-41DB-AA7F-45910DC654C3}" sibTransId="{C16D38BA-F998-4365-97DA-3B2DE38A01DE}"/>
    <dgm:cxn modelId="{6BE01C32-86F4-45F1-BCC1-F2285AD1C4E2}" type="presOf" srcId="{A7E75D48-2A9E-4C72-AC00-295DCE4EDF2E}" destId="{15A2717B-6EC5-460C-A489-343BE98581F9}" srcOrd="0" destOrd="0" presId="urn:microsoft.com/office/officeart/2005/8/layout/cycle2"/>
    <dgm:cxn modelId="{A8E1A981-0921-4956-82F0-DAF7C6592722}" srcId="{BC77F492-CAAF-41FE-A693-35D1D76F0E77}" destId="{A7E75D48-2A9E-4C72-AC00-295DCE4EDF2E}" srcOrd="3" destOrd="0" parTransId="{D196D56A-86B8-416A-B995-7E77F7D917BF}" sibTransId="{246A66A7-7855-48A4-893F-6F093CCADF88}"/>
    <dgm:cxn modelId="{8F9545CA-EEFD-4BF0-BCB6-2D1C1A7692E0}" type="presOf" srcId="{9DCDFCE2-FCB0-4B6E-B6B1-460451C4CBB1}" destId="{FEEEE2B4-406E-4256-ABB5-8BAF3010E4FB}" srcOrd="1" destOrd="0" presId="urn:microsoft.com/office/officeart/2005/8/layout/cycle2"/>
    <dgm:cxn modelId="{F40442DF-2661-48A2-9650-4332F1BA010E}" srcId="{BC77F492-CAAF-41FE-A693-35D1D76F0E77}" destId="{DEC8232E-BB47-4515-B6F7-F0717AB1879E}" srcOrd="5" destOrd="0" parTransId="{FF924187-15B8-4022-9E9F-526DD1E3B7E6}" sibTransId="{F472529C-9FD8-4FFB-A461-70E1A884EA68}"/>
    <dgm:cxn modelId="{77D3FB9C-3923-45F2-8E38-E13EFBAFC1FD}" type="presOf" srcId="{9DCDFCE2-FCB0-4B6E-B6B1-460451C4CBB1}" destId="{B8122075-3698-40CA-A6B7-AC8717F9CE06}" srcOrd="0" destOrd="0" presId="urn:microsoft.com/office/officeart/2005/8/layout/cycle2"/>
    <dgm:cxn modelId="{E6431063-ACA8-41E3-8037-D04D6C863016}" type="presParOf" srcId="{90CE0252-A93B-4359-B66A-514F6C0CAC46}" destId="{CC8E7300-C3DF-48CE-95E3-4C8F69726128}" srcOrd="0" destOrd="0" presId="urn:microsoft.com/office/officeart/2005/8/layout/cycle2"/>
    <dgm:cxn modelId="{652C4A9D-A8FE-4BC4-865F-BD29C09ED913}" type="presParOf" srcId="{90CE0252-A93B-4359-B66A-514F6C0CAC46}" destId="{6F596CD6-C74D-4916-A547-70B4A0173E42}" srcOrd="1" destOrd="0" presId="urn:microsoft.com/office/officeart/2005/8/layout/cycle2"/>
    <dgm:cxn modelId="{7EF92FF8-E4DE-4303-AA9D-3C952A2C7636}" type="presParOf" srcId="{6F596CD6-C74D-4916-A547-70B4A0173E42}" destId="{521091BF-7491-4DF3-8316-AA4DA34254E1}" srcOrd="0" destOrd="0" presId="urn:microsoft.com/office/officeart/2005/8/layout/cycle2"/>
    <dgm:cxn modelId="{6D741BAC-5FC8-47B0-9E5B-AF921B34F63B}" type="presParOf" srcId="{90CE0252-A93B-4359-B66A-514F6C0CAC46}" destId="{EAEA6119-DAA7-44A0-A03C-D09137E075AC}" srcOrd="2" destOrd="0" presId="urn:microsoft.com/office/officeart/2005/8/layout/cycle2"/>
    <dgm:cxn modelId="{BB3A2872-28C6-4D5A-80F1-7507292DAE11}" type="presParOf" srcId="{90CE0252-A93B-4359-B66A-514F6C0CAC46}" destId="{B2286C40-4B69-45EA-B236-C8DCD9C18643}" srcOrd="3" destOrd="0" presId="urn:microsoft.com/office/officeart/2005/8/layout/cycle2"/>
    <dgm:cxn modelId="{85790CC6-2B5A-4A35-8DE1-55855BADAA7E}" type="presParOf" srcId="{B2286C40-4B69-45EA-B236-C8DCD9C18643}" destId="{12C0A7AA-E780-413D-A6B8-E4DA79A50D9D}" srcOrd="0" destOrd="0" presId="urn:microsoft.com/office/officeart/2005/8/layout/cycle2"/>
    <dgm:cxn modelId="{33777E6D-4D4F-4960-A165-5AA488EFE5A2}" type="presParOf" srcId="{90CE0252-A93B-4359-B66A-514F6C0CAC46}" destId="{FB85B06B-5090-4BAA-8DCC-45DAEC025461}" srcOrd="4" destOrd="0" presId="urn:microsoft.com/office/officeart/2005/8/layout/cycle2"/>
    <dgm:cxn modelId="{70D606DB-37AC-405C-AD9E-9BD36B086B5E}" type="presParOf" srcId="{90CE0252-A93B-4359-B66A-514F6C0CAC46}" destId="{53E5EF0E-C6F5-4BD0-B259-F55AD41D208A}" srcOrd="5" destOrd="0" presId="urn:microsoft.com/office/officeart/2005/8/layout/cycle2"/>
    <dgm:cxn modelId="{929C5371-1D76-4BD5-AE30-A124B2816AB4}" type="presParOf" srcId="{53E5EF0E-C6F5-4BD0-B259-F55AD41D208A}" destId="{67F15B54-57F7-4ABA-90D0-2A5A715BAAAA}" srcOrd="0" destOrd="0" presId="urn:microsoft.com/office/officeart/2005/8/layout/cycle2"/>
    <dgm:cxn modelId="{5418CA29-C872-42A9-B09C-25A3A9ABC012}" type="presParOf" srcId="{90CE0252-A93B-4359-B66A-514F6C0CAC46}" destId="{15A2717B-6EC5-460C-A489-343BE98581F9}" srcOrd="6" destOrd="0" presId="urn:microsoft.com/office/officeart/2005/8/layout/cycle2"/>
    <dgm:cxn modelId="{CA78BD9E-52F3-48CD-ABBE-8799ECE01018}" type="presParOf" srcId="{90CE0252-A93B-4359-B66A-514F6C0CAC46}" destId="{45ED29E2-1297-4B2E-9066-5F4EC47EEAE9}" srcOrd="7" destOrd="0" presId="urn:microsoft.com/office/officeart/2005/8/layout/cycle2"/>
    <dgm:cxn modelId="{45708809-CF70-40E6-B831-88A761A10F98}" type="presParOf" srcId="{45ED29E2-1297-4B2E-9066-5F4EC47EEAE9}" destId="{B69BC513-9771-414C-B595-2C069D4F344F}" srcOrd="0" destOrd="0" presId="urn:microsoft.com/office/officeart/2005/8/layout/cycle2"/>
    <dgm:cxn modelId="{04327F65-B1DA-41CE-9686-E39F5F0AF572}" type="presParOf" srcId="{90CE0252-A93B-4359-B66A-514F6C0CAC46}" destId="{18FCF0D4-DAAB-43DF-A0E3-65149CB7A52B}" srcOrd="8" destOrd="0" presId="urn:microsoft.com/office/officeart/2005/8/layout/cycle2"/>
    <dgm:cxn modelId="{93940B08-F8B2-459C-B7A8-F134D39283FD}" type="presParOf" srcId="{90CE0252-A93B-4359-B66A-514F6C0CAC46}" destId="{B8122075-3698-40CA-A6B7-AC8717F9CE06}" srcOrd="9" destOrd="0" presId="urn:microsoft.com/office/officeart/2005/8/layout/cycle2"/>
    <dgm:cxn modelId="{3FDDD873-6217-4A35-93E0-747B32939A1E}" type="presParOf" srcId="{B8122075-3698-40CA-A6B7-AC8717F9CE06}" destId="{FEEEE2B4-406E-4256-ABB5-8BAF3010E4FB}" srcOrd="0" destOrd="0" presId="urn:microsoft.com/office/officeart/2005/8/layout/cycle2"/>
    <dgm:cxn modelId="{94605366-CC63-4C6C-A158-9BDCC3D02B5F}" type="presParOf" srcId="{90CE0252-A93B-4359-B66A-514F6C0CAC46}" destId="{EA24D41F-D5C2-44B2-8A2D-94ADF6460878}" srcOrd="10" destOrd="0" presId="urn:microsoft.com/office/officeart/2005/8/layout/cycle2"/>
    <dgm:cxn modelId="{475AE0B3-E34E-479F-A19A-93391C4E60B2}" type="presParOf" srcId="{90CE0252-A93B-4359-B66A-514F6C0CAC46}" destId="{8AFF49C3-6EB6-41A5-BF75-57B59D4375E1}" srcOrd="11" destOrd="0" presId="urn:microsoft.com/office/officeart/2005/8/layout/cycle2"/>
    <dgm:cxn modelId="{3D197F0A-4033-493C-84FF-7441D156C4B3}" type="presParOf" srcId="{8AFF49C3-6EB6-41A5-BF75-57B59D4375E1}" destId="{D7E1D8C2-D9E6-4CB7-A8A5-A56870A8944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E7300-C3DF-48CE-95E3-4C8F69726128}">
      <dsp:nvSpPr>
        <dsp:cNvPr id="0" name=""/>
        <dsp:cNvSpPr/>
      </dsp:nvSpPr>
      <dsp:spPr>
        <a:xfrm>
          <a:off x="3098474" y="951"/>
          <a:ext cx="1286159" cy="12861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Armement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Cher</a:t>
          </a:r>
          <a:endParaRPr lang="fr-FR" sz="1000" kern="1200" dirty="0"/>
        </a:p>
      </dsp:txBody>
      <dsp:txXfrm>
        <a:off x="3286828" y="189305"/>
        <a:ext cx="909451" cy="909451"/>
      </dsp:txXfrm>
    </dsp:sp>
    <dsp:sp modelId="{6F596CD6-C74D-4916-A547-70B4A0173E42}">
      <dsp:nvSpPr>
        <dsp:cNvPr id="0" name=""/>
        <dsp:cNvSpPr/>
      </dsp:nvSpPr>
      <dsp:spPr>
        <a:xfrm rot="1800000">
          <a:off x="4398875" y="905584"/>
          <a:ext cx="343249" cy="4340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4405773" y="966656"/>
        <a:ext cx="240274" cy="260446"/>
      </dsp:txXfrm>
    </dsp:sp>
    <dsp:sp modelId="{EAEA6119-DAA7-44A0-A03C-D09137E075AC}">
      <dsp:nvSpPr>
        <dsp:cNvPr id="0" name=""/>
        <dsp:cNvSpPr/>
      </dsp:nvSpPr>
      <dsp:spPr>
        <a:xfrm>
          <a:off x="4773193" y="967851"/>
          <a:ext cx="1286159" cy="12861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Tourisme</a:t>
          </a:r>
          <a:endParaRPr lang="fr-FR" sz="1000" kern="1200" dirty="0"/>
        </a:p>
      </dsp:txBody>
      <dsp:txXfrm>
        <a:off x="4961547" y="1156205"/>
        <a:ext cx="909451" cy="909451"/>
      </dsp:txXfrm>
    </dsp:sp>
    <dsp:sp modelId="{B2286C40-4B69-45EA-B236-C8DCD9C18643}">
      <dsp:nvSpPr>
        <dsp:cNvPr id="0" name=""/>
        <dsp:cNvSpPr/>
      </dsp:nvSpPr>
      <dsp:spPr>
        <a:xfrm rot="5516821">
          <a:off x="5218639" y="2339310"/>
          <a:ext cx="330987" cy="4340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 rot="10800000">
        <a:off x="5269974" y="2376507"/>
        <a:ext cx="231691" cy="260446"/>
      </dsp:txXfrm>
    </dsp:sp>
    <dsp:sp modelId="{FB85B06B-5090-4BAA-8DCC-45DAEC025461}">
      <dsp:nvSpPr>
        <dsp:cNvPr id="0" name=""/>
        <dsp:cNvSpPr/>
      </dsp:nvSpPr>
      <dsp:spPr>
        <a:xfrm>
          <a:off x="4708278" y="2877412"/>
          <a:ext cx="1286159" cy="12861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Numérique</a:t>
          </a:r>
          <a:endParaRPr lang="fr-FR" sz="1000" kern="1200" dirty="0"/>
        </a:p>
      </dsp:txBody>
      <dsp:txXfrm>
        <a:off x="4896632" y="3065766"/>
        <a:ext cx="909451" cy="909451"/>
      </dsp:txXfrm>
    </dsp:sp>
    <dsp:sp modelId="{53E5EF0E-C6F5-4BD0-B259-F55AD41D208A}">
      <dsp:nvSpPr>
        <dsp:cNvPr id="0" name=""/>
        <dsp:cNvSpPr/>
      </dsp:nvSpPr>
      <dsp:spPr>
        <a:xfrm rot="8902793">
          <a:off x="4394036" y="3794269"/>
          <a:ext cx="320277" cy="4340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 rot="10800000">
        <a:off x="4482987" y="3855898"/>
        <a:ext cx="224194" cy="260446"/>
      </dsp:txXfrm>
    </dsp:sp>
    <dsp:sp modelId="{15A2717B-6EC5-460C-A489-343BE98581F9}">
      <dsp:nvSpPr>
        <dsp:cNvPr id="0" name=""/>
        <dsp:cNvSpPr/>
      </dsp:nvSpPr>
      <dsp:spPr>
        <a:xfrm>
          <a:off x="3098474" y="3868550"/>
          <a:ext cx="1286159" cy="12861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Pôles logistiques.</a:t>
          </a:r>
          <a:endParaRPr lang="fr-FR" sz="1000" kern="1200" dirty="0"/>
        </a:p>
      </dsp:txBody>
      <dsp:txXfrm>
        <a:off x="3286828" y="4056904"/>
        <a:ext cx="909451" cy="909451"/>
      </dsp:txXfrm>
    </dsp:sp>
    <dsp:sp modelId="{45ED29E2-1297-4B2E-9066-5F4EC47EEAE9}">
      <dsp:nvSpPr>
        <dsp:cNvPr id="0" name=""/>
        <dsp:cNvSpPr/>
      </dsp:nvSpPr>
      <dsp:spPr>
        <a:xfrm rot="12600000">
          <a:off x="2740982" y="3815997"/>
          <a:ext cx="343249" cy="4340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 rot="10800000">
        <a:off x="2837059" y="3928557"/>
        <a:ext cx="240274" cy="260446"/>
      </dsp:txXfrm>
    </dsp:sp>
    <dsp:sp modelId="{18FCF0D4-DAAB-43DF-A0E3-65149CB7A52B}">
      <dsp:nvSpPr>
        <dsp:cNvPr id="0" name=""/>
        <dsp:cNvSpPr/>
      </dsp:nvSpPr>
      <dsp:spPr>
        <a:xfrm>
          <a:off x="1423755" y="2901650"/>
          <a:ext cx="1286159" cy="12861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Enseignement supérieur</a:t>
          </a:r>
          <a:endParaRPr lang="fr-FR" sz="1000" kern="1200" dirty="0"/>
        </a:p>
      </dsp:txBody>
      <dsp:txXfrm>
        <a:off x="1612109" y="3090004"/>
        <a:ext cx="909451" cy="909451"/>
      </dsp:txXfrm>
    </dsp:sp>
    <dsp:sp modelId="{B8122075-3698-40CA-A6B7-AC8717F9CE06}">
      <dsp:nvSpPr>
        <dsp:cNvPr id="0" name=""/>
        <dsp:cNvSpPr/>
      </dsp:nvSpPr>
      <dsp:spPr>
        <a:xfrm rot="16200000">
          <a:off x="1895210" y="2370505"/>
          <a:ext cx="343249" cy="4340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1946698" y="2508809"/>
        <a:ext cx="240274" cy="260446"/>
      </dsp:txXfrm>
    </dsp:sp>
    <dsp:sp modelId="{EA24D41F-D5C2-44B2-8A2D-94ADF6460878}">
      <dsp:nvSpPr>
        <dsp:cNvPr id="0" name=""/>
        <dsp:cNvSpPr/>
      </dsp:nvSpPr>
      <dsp:spPr>
        <a:xfrm>
          <a:off x="1423755" y="967851"/>
          <a:ext cx="1286159" cy="12861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Pôle agricole et agroalimentaire</a:t>
          </a:r>
          <a:endParaRPr lang="fr-FR" sz="1000" kern="1200" dirty="0"/>
        </a:p>
      </dsp:txBody>
      <dsp:txXfrm>
        <a:off x="1612109" y="1156205"/>
        <a:ext cx="909451" cy="909451"/>
      </dsp:txXfrm>
    </dsp:sp>
    <dsp:sp modelId="{8AFF49C3-6EB6-41A5-BF75-57B59D4375E1}">
      <dsp:nvSpPr>
        <dsp:cNvPr id="0" name=""/>
        <dsp:cNvSpPr/>
      </dsp:nvSpPr>
      <dsp:spPr>
        <a:xfrm rot="19800000">
          <a:off x="2724156" y="915299"/>
          <a:ext cx="343249" cy="4340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2731054" y="1027859"/>
        <a:ext cx="240274" cy="260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0F81D-A696-42FE-B283-034400C26042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125F1-15DD-48E1-91F2-C6C9D0042C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685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125F1-15DD-48E1-91F2-C6C9D0042C05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245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C4F6-9D64-4258-B01F-5DDB5366C10C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246C-E9F4-489E-B3D5-427D21440F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59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C4F6-9D64-4258-B01F-5DDB5366C10C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246C-E9F4-489E-B3D5-427D21440F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21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C4F6-9D64-4258-B01F-5DDB5366C10C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246C-E9F4-489E-B3D5-427D21440F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9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C4F6-9D64-4258-B01F-5DDB5366C10C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246C-E9F4-489E-B3D5-427D21440F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45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C4F6-9D64-4258-B01F-5DDB5366C10C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246C-E9F4-489E-B3D5-427D21440F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60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C4F6-9D64-4258-B01F-5DDB5366C10C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246C-E9F4-489E-B3D5-427D21440F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40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C4F6-9D64-4258-B01F-5DDB5366C10C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246C-E9F4-489E-B3D5-427D21440F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36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C4F6-9D64-4258-B01F-5DDB5366C10C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246C-E9F4-489E-B3D5-427D21440F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54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C4F6-9D64-4258-B01F-5DDB5366C10C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246C-E9F4-489E-B3D5-427D21440F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76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C4F6-9D64-4258-B01F-5DDB5366C10C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246C-E9F4-489E-B3D5-427D21440F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67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C4F6-9D64-4258-B01F-5DDB5366C10C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5246C-E9F4-489E-B3D5-427D21440F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55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4C4F6-9D64-4258-B01F-5DDB5366C10C}" type="datetimeFigureOut">
              <a:rPr lang="fr-FR" smtClean="0"/>
              <a:t>15/04/2015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5246C-E9F4-489E-B3D5-427D21440F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09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laude Berruer\Desktop\Dossiers bureau\conseil épiscopal\Achat ré\Logo Diocese de Bourges SIM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307592" cy="162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833308" y="928924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Groupe diocésain de pastorale rurale</a:t>
            </a:r>
            <a:endParaRPr lang="fr-FR" sz="1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76056" y="777307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Quelques repères sur l’évolution démographique. Cher et Indre.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1556792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Une évolution globale contrastée en région Centre.</a:t>
            </a:r>
            <a:endParaRPr lang="fr-FR" dirty="0"/>
          </a:p>
          <a:p>
            <a:r>
              <a:rPr lang="fr-FR" dirty="0" smtClean="0"/>
              <a:t>	D’ici à 2040 : 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fr-FR" dirty="0" smtClean="0"/>
              <a:t>Axe ligérien : + 10,5%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fr-FR" dirty="0" smtClean="0"/>
              <a:t>Nord région : + 7,9%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fr-FR" dirty="0" smtClean="0"/>
              <a:t>Sud région : - 7,3%</a:t>
            </a:r>
            <a:r>
              <a:rPr lang="fr-FR" dirty="0"/>
              <a:t>	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79512" y="2996952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Evolution de la population 2010/2030</a:t>
            </a:r>
            <a:endParaRPr lang="fr-FR" b="1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676317"/>
              </p:ext>
            </p:extLst>
          </p:nvPr>
        </p:nvGraphicFramePr>
        <p:xfrm>
          <a:off x="179511" y="3366286"/>
          <a:ext cx="8784974" cy="1960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634"/>
                <a:gridCol w="798634"/>
                <a:gridCol w="798634"/>
                <a:gridCol w="798634"/>
                <a:gridCol w="798634"/>
                <a:gridCol w="798634"/>
                <a:gridCol w="798634"/>
                <a:gridCol w="798634"/>
                <a:gridCol w="798634"/>
                <a:gridCol w="798634"/>
                <a:gridCol w="798634"/>
              </a:tblGrid>
              <a:tr h="4843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Moins </a:t>
                      </a:r>
                      <a:endParaRPr lang="fr-FR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De 20 ans </a:t>
                      </a:r>
                      <a:endParaRPr lang="fr-FR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 ans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29 ans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30 ans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59 ans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60 ans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79 ans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80 ans 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Et plus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35915">
                <a:tc>
                  <a:txBody>
                    <a:bodyPr/>
                    <a:lstStyle/>
                    <a:p>
                      <a:r>
                        <a:rPr lang="fr-FR" dirty="0" smtClean="0"/>
                        <a:t>Cher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22,5%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20,6%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10%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9,4%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41,2%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32,7%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20,2%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25,1%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6,1%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12,3%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84300">
                <a:tc>
                  <a:txBody>
                    <a:bodyPr/>
                    <a:lstStyle/>
                    <a:p>
                      <a:r>
                        <a:rPr lang="fr-FR" dirty="0" smtClean="0"/>
                        <a:t>Indre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21,2%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19,3%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9,4%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8,8%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40,5%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32,2%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21,8%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26,6%</a:t>
                      </a: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7,2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13,1%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3347864" y="5373216"/>
            <a:ext cx="4824536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Solde naturel en décroissance et départ des 18/24 ans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Arrivée importante de retraités.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6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08103" y="1173272"/>
            <a:ext cx="2085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Déliaison sociale.</a:t>
            </a:r>
          </a:p>
        </p:txBody>
      </p:sp>
      <p:pic>
        <p:nvPicPr>
          <p:cNvPr id="3" name="Picture 2" descr="C:\Users\Claude Berruer\Desktop\Dossiers bureau\conseil épiscopal\Achat ré\Logo Diocese de Bourges SIM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7065"/>
            <a:ext cx="1307592" cy="162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833308" y="928924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Groupe diocésain de pastorale rurale</a:t>
            </a:r>
            <a:endParaRPr lang="fr-FR" sz="1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1628800"/>
            <a:ext cx="84969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Prendre des nouvelles des uns ou des autres par téléphone.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Nouer un dialogue, écouter, respecter les blessures de l’autre, prendre du temps pour l’autre…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/>
              <a:t>Idée d’une antenne écoute pour personnes en difficulté, en rupture sociale, en questionnement sur la foi</a:t>
            </a:r>
            <a:r>
              <a:rPr lang="fr-FR" sz="16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/>
              <a:t> </a:t>
            </a:r>
            <a:r>
              <a:rPr lang="fr-FR" sz="1600" dirty="0" smtClean="0"/>
              <a:t>Visite maisons de retraite.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Avoir un lieu où recevoir.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/>
              <a:t> </a:t>
            </a:r>
            <a:r>
              <a:rPr lang="fr-FR" sz="1600" dirty="0" smtClean="0"/>
              <a:t>Famille rurale : des personnes qui organisent des animations pour sortir des gens de chez eux.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La vie associative qui met en relation des personnes pour combler leur solitude.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/>
              <a:t> </a:t>
            </a:r>
            <a:r>
              <a:rPr lang="fr-FR" sz="1600" dirty="0" smtClean="0"/>
              <a:t>Fête des voisins.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Mise en place d’un « service après vente » pour les sacrements : baptêmes, mariages, familles en deuil…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77509" y="4653136"/>
            <a:ext cx="6120680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 Des postures quotidiennes : 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fr-FR" sz="1400" dirty="0"/>
              <a:t> </a:t>
            </a:r>
            <a:r>
              <a:rPr lang="fr-FR" sz="1400" dirty="0" smtClean="0"/>
              <a:t>Humilité.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fr-FR" sz="1400" dirty="0" smtClean="0"/>
              <a:t>Simplicité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fr-FR" sz="1400" dirty="0" smtClean="0"/>
              <a:t>Bienveillance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fr-FR" sz="1400" dirty="0"/>
              <a:t> </a:t>
            </a:r>
            <a:r>
              <a:rPr lang="fr-FR" sz="1400" dirty="0" smtClean="0"/>
              <a:t>accepter les différences.</a:t>
            </a:r>
            <a:r>
              <a:rPr lang="fr-FR" sz="1400" i="1" dirty="0" smtClean="0"/>
              <a:t>	</a:t>
            </a:r>
            <a:r>
              <a:rPr lang="fr-FR" sz="1400" dirty="0" smtClean="0"/>
              <a:t>		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fr-FR" sz="1400" dirty="0"/>
              <a:t> </a:t>
            </a:r>
            <a:r>
              <a:rPr lang="fr-FR" sz="1400" dirty="0" smtClean="0"/>
              <a:t>Recevoir et partager.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fr-FR" sz="1400" dirty="0"/>
              <a:t> </a:t>
            </a:r>
            <a:r>
              <a:rPr lang="fr-FR" sz="1400" dirty="0" smtClean="0"/>
              <a:t>rencontre, accueil et non prosélytisme.</a:t>
            </a:r>
          </a:p>
          <a:p>
            <a:pPr marL="1657350" lvl="3" indent="-285750" algn="just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	une formation à l’écoute est nécessaire.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619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laude Berruer\Desktop\Dossiers bureau\conseil épiscopal\Achat ré\Logo Diocese de Bourges SIM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307592" cy="162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3308" y="928924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Groupe diocésain de pastorale rurale</a:t>
            </a:r>
            <a:endParaRPr lang="fr-FR" sz="1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3968" y="1196752"/>
            <a:ext cx="4120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La solitude dans la situation d’épreuve.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00618" y="1700808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 L’attention aux voisins, à l’occasion de deuils, de maladies, de précarité.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Aller aux obsèques, rendre visite à celui qui reste, à ceux qui sont malades.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Attention aux handicapés et aux personnes âgées : s’informer de leurs besoins, proposer nos services.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Idée d’une antenne écoute pour personnes en difficulté, en rupture sociale, en questionnement sur la foi.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Association de rencontres de veufs, de veuves.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Vie libre : une aide pour </a:t>
            </a:r>
            <a:r>
              <a:rPr lang="fr-FR" dirty="0"/>
              <a:t>a</a:t>
            </a:r>
            <a:r>
              <a:rPr lang="fr-FR" dirty="0" smtClean="0"/>
              <a:t>ider à se libérer de ce fléau.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Liens avec secours catholique, pastorale de la santé, pastorale familiale, visite aux malades. Emmaüs. Action sociale communale. Restos du cœur.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77509" y="4437112"/>
            <a:ext cx="6120680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 Quel repérage possible ?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Quelle connaissance des moyens à mettre à disposition. (Voir la Parabole du Bon Samaritain)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Quelle aide à la mise en lien entre les personnes et les services ?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Quelle aide aux démarches administratives nécessaires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775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laude Berruer\Desktop\Dossiers bureau\conseil épiscopal\Achat ré\Logo Diocese de Bourges SIM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307592" cy="162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3308" y="928924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Groupe diocésain de pastorale rurale</a:t>
            </a:r>
            <a:endParaRPr lang="fr-FR" sz="1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23928" y="112474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La difficile mobilité de personnes isolées dans un environnement de plus en plus mobile.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00618" y="2276872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 Famille rurale : des personnes qui organisent des animations pour sortir les gens de chez eux.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Sorties avec des personnes accueillies.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 R</a:t>
            </a:r>
            <a:r>
              <a:rPr lang="fr-FR" dirty="0" smtClean="0"/>
              <a:t>epas solidaires.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Locations de mobylettes pour des personnes qui ont besoin (travail, stage, formation…)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77509" y="4437112"/>
            <a:ext cx="6120680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 Une nécessité dans un monde rural de plus en plus isolé et privé de services. (exemple Fondation de France, animations tournantes)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dirty="0" smtClean="0"/>
              <a:t>La « aller vers » (services, courses, loisirs) / le « permettre de sortir » : le </a:t>
            </a:r>
            <a:r>
              <a:rPr lang="fr-FR" dirty="0" err="1" smtClean="0"/>
              <a:t>co</a:t>
            </a:r>
            <a:r>
              <a:rPr lang="fr-FR" dirty="0" smtClean="0"/>
              <a:t> voiturage.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350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laude Berruer\Desktop\Dossiers bureau\conseil épiscopal\Achat ré\Logo Diocese de Bourges SIMP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307592" cy="162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3308" y="928924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Groupe diocésain de pastorale rurale</a:t>
            </a:r>
            <a:endParaRPr lang="fr-FR" sz="1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45676" y="127955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L’évasion des jeunes aptes à l’enseignement supérieur, et le maintien de jeunes en déficit d’ambition.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49930" y="2202881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 Importance d’être dans des associations qui ne sont pas d’Eglise, on y rencontre plus de jeunes.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Innovations avec les jeunes, qu’ils se sentent impliqués, avec des responsabilités, qu’ils se sentent de l’Eglise.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Engagement ponctuel de jeunes par l’action qui correspond le plus à ce qu’ils vivent.</a:t>
            </a:r>
          </a:p>
          <a:p>
            <a:r>
              <a:rPr lang="fr-FR" dirty="0" smtClean="0"/>
              <a:t>(Service civique, bénévolat, humanitaire…)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Services d’échanges locaux.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77509" y="4437112"/>
            <a:ext cx="6120680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 Travailler à l’intergénérationnel.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dirty="0" smtClean="0"/>
              <a:t>Tenir compte d’une nouvelle culture de l’engagement chez les jeunes. (Culture du projet ponctuel, plus que l’engagement associatif)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dirty="0" smtClean="0"/>
              <a:t>Place de la responsabilisation chez des jeunes en déficit d’ambition.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dirty="0" smtClean="0"/>
              <a:t>Porter attention aux jeunes professionnels et aux jeunes familles. (aide à la garde d’enfants, aide aux devoirs…)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731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5976" y="9087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La difficile adaptation à des mutations, à l’innovation technologique.</a:t>
            </a:r>
          </a:p>
        </p:txBody>
      </p:sp>
      <p:pic>
        <p:nvPicPr>
          <p:cNvPr id="3" name="Picture 2" descr="C:\Users\Claude Berruer\Desktop\Dossiers bureau\conseil épiscopal\Achat ré\Logo Diocese de Bourges SIM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307592" cy="162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833308" y="928924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Groupe diocésain de pastorale rurale</a:t>
            </a:r>
            <a:endParaRPr lang="fr-FR" sz="1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9981" y="191683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Club informatique : aider des personnes à se mettre dans le coup.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97075" y="2420888"/>
            <a:ext cx="6936372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 Au-delà de la maîtrise des outils, chercher à comprendre ce qui se déplace dans la compréhension de l’homme et du monde.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Une attention à de nouvelles possibilités de la mise en lien collective.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dirty="0" smtClean="0"/>
              <a:t>Une attention à tous les services en ligne qui vont se développer. (Achats, livraisons, services de suivi médical…)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Un domaine privilégié pour l’intergénérationnel et  l’échange de savoirs.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Une attention aux risques de fracture numérique.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419872" y="5229200"/>
            <a:ext cx="550810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 Les enjeux du développement durable et de la transition énergétique.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L’attente de l’encyclique du pape François.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Quelle  aide à la sensibilisation ? Quel encouragement au changement des habitudes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402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39952" y="4766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L’accueil et l’intégration des retraités arrivant</a:t>
            </a:r>
            <a:r>
              <a:rPr lang="fr-FR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L’accueil humanisé des résidents occasionnels, des touristes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3" name="Picture 2" descr="C:\Users\Claude Berruer\Desktop\Dossiers bureau\conseil épiscopal\Achat ré\Logo Diocese de Bourges SIM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307592" cy="162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833308" y="928924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Groupe diocésain de pastorale rurale</a:t>
            </a:r>
            <a:endParaRPr lang="fr-FR" sz="1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3528" y="170080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 Accueil des nouveaux arrivants.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475656" y="2132856"/>
            <a:ext cx="6936372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 Beaucoup de ces nouveaux arrivants sont de jeunes retraités. C’est une richesse.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Quelle rencontres possibles ?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Quels temps, quels lieux inventer ? 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Quel type de sollicitations ?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fr-FR" dirty="0"/>
              <a:t> </a:t>
            </a:r>
            <a:r>
              <a:rPr lang="fr-FR" dirty="0" smtClean="0"/>
              <a:t>à partir de nos besoins ?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fr-FR" dirty="0" smtClean="0"/>
              <a:t>À partir de leurs compétences ?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225039" y="4437112"/>
            <a:ext cx="6883465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 Quels liens aux résidants occasionnels, qui seront peut-être de futurs retraités dans nos territoires ?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Quels temps estivaux spécifiques ?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dirty="0" smtClean="0"/>
              <a:t>Quelle place dans une pastorale du tourisme, qui peut être l’occasion de rencontres pour les locaux ? (Monuments, mais aussi vie quotidienne des territoires…)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dirty="0" smtClean="0"/>
              <a:t>Découverte non seulement de monuments et de musées, mais d’un territoire habité.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219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12160" y="836712"/>
            <a:ext cx="2098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le déficit de sens.</a:t>
            </a:r>
          </a:p>
        </p:txBody>
      </p:sp>
      <p:pic>
        <p:nvPicPr>
          <p:cNvPr id="3" name="Picture 2" descr="C:\Users\Claude Berruer\Desktop\Dossiers bureau\conseil épiscopal\Achat ré\Logo Diocese de Bourges SIM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307592" cy="162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833308" y="928924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Groupe diocésain de pastorale rurale</a:t>
            </a:r>
            <a:endParaRPr lang="fr-FR" sz="1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1700808"/>
            <a:ext cx="864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 En lien avec le diocèse, organiser des échanges sur des thèmes tels que : place des femmes, fin de vie…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Café </a:t>
            </a:r>
            <a:r>
              <a:rPr lang="fr-FR" dirty="0" err="1" smtClean="0"/>
              <a:t>théo</a:t>
            </a:r>
            <a:r>
              <a:rPr lang="fr-FR" dirty="0" smtClean="0"/>
              <a:t> (un café, lieu public, thèmes d’actualité, intervenant, débats)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Plus de facilité à parler de ses convictions.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Liberté, égalité, fraternité. On en parle plus maintenant dans l’Eglise.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Questionnement sur la foi. Rupture avec l’Eglise.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Soutien à des projets internationaux.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631120" y="3933056"/>
            <a:ext cx="6936372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 Un point d’attention spécifique pour les chrétiens : « l’homme ne vit pas simplement de pain. »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Une nécessité dans un environnement qui déverse un flot incessant d’informations, sans le temps de la réflexion.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Une nécessité dans un environnement où les repères se déplacent très vite.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dirty="0" smtClean="0"/>
              <a:t>Une conception renouvelée de la laïcité à promouvoir.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Ouverture sur le monde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/>
              <a:t> L</a:t>
            </a:r>
            <a:r>
              <a:rPr lang="fr-FR" dirty="0" smtClean="0"/>
              <a:t>’importance de  la discussion. « l’Eglise se fait conversation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141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0" y="692696"/>
            <a:ext cx="4119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Quelle responsabilisation des acteurs ?</a:t>
            </a:r>
          </a:p>
        </p:txBody>
      </p:sp>
      <p:pic>
        <p:nvPicPr>
          <p:cNvPr id="3" name="Picture 2" descr="C:\Users\Claude Berruer\Desktop\Dossiers bureau\conseil épiscopal\Achat ré\Logo Diocese de Bourges SIM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307592" cy="162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833308" y="928924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Groupe diocésain de pastorale rurale</a:t>
            </a:r>
            <a:endParaRPr lang="fr-FR" sz="1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76587" y="2492896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 SEL, système d’échanges locaux. Echange de savoirs ou de services. Valorisation de la personne, de sa dimension humaine, de ce qu’elle peut donner, apporter. La faire exister pour ce qu’elle est.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2207628" y="3789040"/>
            <a:ext cx="6936372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La dignité de la personne humaine exige de ne pas l’enfermer dans l’assistanat.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dirty="0" smtClean="0"/>
              <a:t>Nécessité d’une mise en confiance pour l’expression de compétences.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dirty="0" smtClean="0"/>
              <a:t>Ne pas hésiter à appeler (</a:t>
            </a:r>
            <a:r>
              <a:rPr lang="fr-FR" dirty="0" err="1" smtClean="0"/>
              <a:t>cf</a:t>
            </a:r>
            <a:r>
              <a:rPr lang="fr-FR" dirty="0" smtClean="0"/>
              <a:t> les ouvriers de la 11</a:t>
            </a:r>
            <a:r>
              <a:rPr lang="fr-FR" baseline="30000" dirty="0" smtClean="0"/>
              <a:t>ème</a:t>
            </a:r>
            <a:r>
              <a:rPr lang="fr-FR" dirty="0" smtClean="0"/>
              <a:t> heure)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dirty="0" smtClean="0"/>
              <a:t>Travail sur l’intergénérationnel, favorisant la responsabilisation des jeunes.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dirty="0" smtClean="0"/>
              <a:t>Vivre la parabole des talents.</a:t>
            </a:r>
          </a:p>
        </p:txBody>
      </p:sp>
    </p:spTree>
    <p:extLst>
      <p:ext uri="{BB962C8B-B14F-4D97-AF65-F5344CB8AC3E}">
        <p14:creationId xmlns:p14="http://schemas.microsoft.com/office/powerpoint/2010/main" val="314681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laude Berruer\Desktop\Dossiers bureau\conseil épiscopal\Achat ré\Logo Diocese de Bourges SIM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307592" cy="162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3308" y="928924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Groupe diocésain de pastorale rurale</a:t>
            </a:r>
            <a:endParaRPr lang="fr-FR" sz="1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076056" y="777307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Quelques repères sur l’évolution de l’Agriculture dans l’Indre..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1556792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</a:t>
            </a:r>
            <a:r>
              <a:rPr lang="fr-FR" dirty="0" smtClean="0"/>
              <a:t>volution globale  en région Centre entre 2000 et 2010.</a:t>
            </a:r>
            <a:endParaRPr lang="fr-FR" dirty="0"/>
          </a:p>
          <a:p>
            <a:r>
              <a:rPr lang="fr-FR" dirty="0" smtClean="0"/>
              <a:t>	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fr-FR" dirty="0" smtClean="0"/>
              <a:t>25 % d’exploitations ont disparu.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fr-FR" dirty="0" smtClean="0"/>
              <a:t>Taille moyenne des exploitations de 71 à 91 ha.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098155"/>
              </p:ext>
            </p:extLst>
          </p:nvPr>
        </p:nvGraphicFramePr>
        <p:xfrm>
          <a:off x="1524000" y="2770400"/>
          <a:ext cx="6096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2000/2010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Indre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Centre</a:t>
                      </a:r>
                      <a:r>
                        <a:rPr lang="fr-FR" baseline="0" dirty="0" smtClean="0"/>
                        <a:t> évolution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Petites exploitations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Moins</a:t>
                      </a:r>
                      <a:r>
                        <a:rPr lang="fr-FR" baseline="0" dirty="0" smtClean="0"/>
                        <a:t> de 25000 € (Pro brute)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-30%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-39%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Moyennes</a:t>
                      </a:r>
                      <a:r>
                        <a:rPr lang="fr-FR" baseline="0" dirty="0" smtClean="0"/>
                        <a:t> exploitations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Entre 25 000€ et 100 000€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-34%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-34%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Grandes exploitations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Plus </a:t>
                      </a:r>
                    </a:p>
                    <a:p>
                      <a:r>
                        <a:rPr lang="fr-FR" dirty="0" smtClean="0"/>
                        <a:t>de 100</a:t>
                      </a:r>
                      <a:r>
                        <a:rPr lang="fr-FR" baseline="0" dirty="0" smtClean="0"/>
                        <a:t> 000€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+ 10%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+0,4%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Toutes</a:t>
                      </a:r>
                      <a:r>
                        <a:rPr lang="fr-FR" baseline="0" dirty="0" smtClean="0"/>
                        <a:t> exploitations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-22%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-24%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3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laude Berruer\Desktop\Dossiers bureau\conseil épiscopal\Achat ré\Logo Diocese de Bourges SIM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307592" cy="162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3308" y="928924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Groupe diocésain de pastorale rurale</a:t>
            </a:r>
            <a:endParaRPr lang="fr-FR" sz="1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076056" y="777307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Quelques repères sur l’évolution de l’Agriculture dans l’Indre..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198884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 </a:t>
            </a:r>
            <a:r>
              <a:rPr lang="fr-FR" dirty="0"/>
              <a:t>e</a:t>
            </a:r>
            <a:r>
              <a:rPr lang="fr-FR" dirty="0" smtClean="0"/>
              <a:t>ffondrement de l’élevage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535456"/>
              </p:ext>
            </p:extLst>
          </p:nvPr>
        </p:nvGraphicFramePr>
        <p:xfrm>
          <a:off x="1379984" y="2636912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2000/2010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Indre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Centre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Bovins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-45%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-48%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Equins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-41%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-49%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Caprins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-56%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-67%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Ovins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-44%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-53%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Porcins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-75%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-78%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Lapins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-71%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-80%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Volailles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-57%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-70%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Ruches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-21%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-60%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20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laude Berruer\Desktop\Dossiers bureau\conseil épiscopal\Achat ré\Logo Diocese de Bourges SIM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307592" cy="162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3308" y="928924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Groupe diocésain de pastorale rurale</a:t>
            </a:r>
            <a:endParaRPr lang="fr-FR" sz="1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76056" y="777307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Quelques repères sur l’évolution de l’Agriculture dans l’Indre..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95536" y="22768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Inquiétude pour les services en milieu rural.</a:t>
            </a:r>
          </a:p>
          <a:p>
            <a:r>
              <a:rPr lang="fr-FR" dirty="0" smtClean="0"/>
              <a:t>	la question des médecins.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502315"/>
              </p:ext>
            </p:extLst>
          </p:nvPr>
        </p:nvGraphicFramePr>
        <p:xfrm>
          <a:off x="1455901" y="3717032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2007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2018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688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592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Indre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479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393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94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laude Berruer\Desktop\Dossiers bureau\conseil épiscopal\Achat ré\Logo Diocese de Bourges SIM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307592" cy="162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3308" y="928924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Groupe diocésain de pastorale rurale</a:t>
            </a:r>
            <a:endParaRPr lang="fr-FR" sz="1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076056" y="777307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Des perspectives de filières nouvelles</a:t>
            </a:r>
          </a:p>
          <a:p>
            <a:pPr algn="ctr"/>
            <a:r>
              <a:rPr lang="fr-FR" b="1" dirty="0" smtClean="0"/>
              <a:t>Pour l’agriculture.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467544" y="191683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Développement de l’agriculture biologique.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39552" y="2819048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Transition énergétique.</a:t>
            </a:r>
          </a:p>
          <a:p>
            <a:r>
              <a:rPr lang="fr-FR" dirty="0" smtClean="0"/>
              <a:t>L’exemple de l’Indre (Etude 2012)</a:t>
            </a: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095307"/>
              </p:ext>
            </p:extLst>
          </p:nvPr>
        </p:nvGraphicFramePr>
        <p:xfrm>
          <a:off x="6972" y="3717032"/>
          <a:ext cx="70133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325"/>
                <a:gridCol w="1753325"/>
                <a:gridCol w="1753325"/>
                <a:gridCol w="175332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Dvlpt</a:t>
                      </a:r>
                      <a:r>
                        <a:rPr lang="fr-FR" baseline="0" dirty="0" smtClean="0"/>
                        <a:t> éolien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36 éoliennes (91MW)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38</a:t>
                      </a:r>
                      <a:r>
                        <a:rPr lang="fr-FR" baseline="0" dirty="0" smtClean="0"/>
                        <a:t> autorisées(88MW)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2020</a:t>
                      </a:r>
                    </a:p>
                    <a:p>
                      <a:r>
                        <a:rPr lang="fr-FR" dirty="0" smtClean="0"/>
                        <a:t> 509MW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Photovoltaïque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12MW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22MW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2020</a:t>
                      </a:r>
                      <a:r>
                        <a:rPr lang="fr-FR" baseline="0" dirty="0" smtClean="0"/>
                        <a:t>  100 MW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Méthanisation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120 KW (1)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500 MW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Bulle ronde 8"/>
          <p:cNvSpPr/>
          <p:nvPr/>
        </p:nvSpPr>
        <p:spPr>
          <a:xfrm>
            <a:off x="6876256" y="3573016"/>
            <a:ext cx="2016224" cy="1224136"/>
          </a:xfrm>
          <a:prstGeom prst="wedgeEllipseCallout">
            <a:avLst>
              <a:gd name="adj1" fmla="val -55677"/>
              <a:gd name="adj2" fmla="val 570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Potentiel 30 000 ha. Si 10% utilisés, 1000MW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0" name="Bulle ronde 9"/>
          <p:cNvSpPr/>
          <p:nvPr/>
        </p:nvSpPr>
        <p:spPr>
          <a:xfrm>
            <a:off x="7127776" y="4797152"/>
            <a:ext cx="2016224" cy="1224136"/>
          </a:xfrm>
          <a:prstGeom prst="wedgeEllipseCallout">
            <a:avLst>
              <a:gd name="adj1" fmla="val -76141"/>
              <a:gd name="adj2" fmla="val -1310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Très gros potentiel dans l’Indre.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331640" y="5517232"/>
            <a:ext cx="4824536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Quel regard, quelle pédagogie quant au développement durable et à la transition énergétique ?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02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laude Berruer\Desktop\Dossiers bureau\conseil épiscopal\Achat ré\Logo Diocese de Bourges SIM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307592" cy="162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3308" y="928924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Groupe diocésain de pastorale rurale</a:t>
            </a:r>
            <a:endParaRPr lang="fr-FR" sz="1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076056" y="777307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Autres pôles de développement</a:t>
            </a:r>
            <a:endParaRPr lang="fr-FR" b="1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224526116"/>
              </p:ext>
            </p:extLst>
          </p:nvPr>
        </p:nvGraphicFramePr>
        <p:xfrm>
          <a:off x="833308" y="1513699"/>
          <a:ext cx="7483108" cy="5155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2982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laude Berruer\Desktop\Dossiers bureau\conseil épiscopal\Achat ré\Logo Diocese de Bourges SIM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307592" cy="162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3308" y="928924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Groupe diocésain de pastorale rurale</a:t>
            </a:r>
            <a:endParaRPr lang="fr-FR" sz="1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076056" y="777307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 défi de la solitude.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79512" y="2060848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 </a:t>
            </a:r>
            <a:r>
              <a:rPr lang="fr-FR" sz="3200" dirty="0" smtClean="0"/>
              <a:t>1 Français sur 8 est seul (1/10 en 2010). </a:t>
            </a:r>
          </a:p>
          <a:p>
            <a:r>
              <a:rPr lang="fr-FR" sz="3200" dirty="0" smtClean="0"/>
              <a:t>5 Millions de personnes.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3200" dirty="0"/>
              <a:t> </a:t>
            </a:r>
            <a:r>
              <a:rPr lang="fr-FR" sz="3200" dirty="0" smtClean="0"/>
              <a:t>1 personne âgée sur 4 est seule.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3200" dirty="0"/>
              <a:t> </a:t>
            </a:r>
            <a:r>
              <a:rPr lang="fr-FR" sz="3200" dirty="0" smtClean="0"/>
              <a:t>7% des jeunes de moins de 40 ans sont seuls (3% en 2010).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3200" dirty="0"/>
              <a:t> </a:t>
            </a:r>
            <a:r>
              <a:rPr lang="fr-FR" sz="3200" dirty="0" smtClean="0"/>
              <a:t>80% des personnes en situation objective de solitude ne fréquentent pas les réseaux sociaux.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63603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laude Berruer\Desktop\Dossiers bureau\conseil épiscopal\Achat ré\Logo Diocese de Bourges SIM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307592" cy="162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3308" y="928924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Groupe diocésain de pastorale rurale</a:t>
            </a:r>
            <a:endParaRPr lang="fr-FR" sz="1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Hexagone 3"/>
          <p:cNvSpPr/>
          <p:nvPr/>
        </p:nvSpPr>
        <p:spPr>
          <a:xfrm>
            <a:off x="611560" y="2060848"/>
            <a:ext cx="1728192" cy="1296144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Questions.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27784" y="2060848"/>
            <a:ext cx="62646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La paupérisation et la pauvreté croissantes accentuées par la solitude et l’isolement.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La solitude dans la situation d’épreuve.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Déliaison sociale.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La difficile mobilité de personnes isolées dans un environnement de plus en plus mobile.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L’évasion des jeunes aptes à l’enseignement supérieur, et le maintien de jeunes en déficit d’ambition.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La difficile adaptation à des mutations, à l’innovation technologique.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 </a:t>
            </a:r>
            <a:r>
              <a:rPr lang="fr-FR" dirty="0" smtClean="0"/>
              <a:t>L’accueil et l’intégration des retraités arrivant.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 </a:t>
            </a:r>
            <a:r>
              <a:rPr lang="fr-FR" dirty="0" smtClean="0"/>
              <a:t>L’accueil humanisé des résidents occasionnels, des touristes.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 </a:t>
            </a:r>
            <a:r>
              <a:rPr lang="fr-FR" dirty="0" smtClean="0"/>
              <a:t> le déficit de sens.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Quelle responsabilisation des acteurs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740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laude Berruer\Desktop\Dossiers bureau\conseil épiscopal\Achat ré\Logo Diocese de Bourges SIM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7065"/>
            <a:ext cx="1307592" cy="162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3308" y="928924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Groupe diocésain de pastorale rurale</a:t>
            </a:r>
            <a:endParaRPr lang="fr-FR" sz="1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79912" y="14180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La paupérisation et la pauvreté croissantes accentuées par la solitude et l’isolement.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3528" y="2276872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 Boutique « côté cœur, côté fringues » au Chatelet.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Epicerie sociale à Châtillon / Indre.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Epicerie sociale en cours à Buzançais.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Secours catholique, restos du Cœur, Emmaüs, Croix rouge…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2843808" y="4149080"/>
            <a:ext cx="6120680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 smtClean="0"/>
              <a:t> Dans d’autres régions, des épiceries ambulantes associatives.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dirty="0" smtClean="0"/>
              <a:t>Au-delà de l’assistanat, une éducation au jardinage de survivance :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fr-FR" dirty="0" smtClean="0"/>
              <a:t>Les incroyables comestibles : cultiver et partager.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fr-FR" dirty="0" smtClean="0"/>
              <a:t>Bourses d’échanges de plants et de graines.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fr-FR" dirty="0" smtClean="0"/>
              <a:t>Développer des « </a:t>
            </a:r>
            <a:r>
              <a:rPr lang="fr-FR" smtClean="0"/>
              <a:t>jardins ouvriers ».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197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1674</Words>
  <Application>Microsoft Office PowerPoint</Application>
  <PresentationFormat>Affichage à l'écran (4:3)</PresentationFormat>
  <Paragraphs>271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Berruer</dc:creator>
  <cp:lastModifiedBy>C_Berruer</cp:lastModifiedBy>
  <cp:revision>24</cp:revision>
  <dcterms:created xsi:type="dcterms:W3CDTF">2015-03-30T13:58:23Z</dcterms:created>
  <dcterms:modified xsi:type="dcterms:W3CDTF">2015-04-15T17:07:50Z</dcterms:modified>
</cp:coreProperties>
</file>